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sldIdLst>
    <p:sldId id="259" r:id="rId5"/>
    <p:sldId id="319" r:id="rId6"/>
    <p:sldId id="320" r:id="rId7"/>
    <p:sldId id="321" r:id="rId8"/>
    <p:sldId id="322" r:id="rId9"/>
    <p:sldId id="323" r:id="rId10"/>
    <p:sldId id="324" r:id="rId11"/>
    <p:sldId id="325" r:id="rId12"/>
    <p:sldId id="326" r:id="rId13"/>
    <p:sldId id="318" r:id="rId14"/>
    <p:sldId id="297" r:id="rId15"/>
    <p:sldId id="292" r:id="rId16"/>
    <p:sldId id="300" r:id="rId17"/>
    <p:sldId id="313" r:id="rId18"/>
    <p:sldId id="314" r:id="rId19"/>
    <p:sldId id="315" r:id="rId20"/>
    <p:sldId id="305" r:id="rId21"/>
    <p:sldId id="316" r:id="rId22"/>
    <p:sldId id="317" r:id="rId23"/>
    <p:sldId id="310" r:id="rId24"/>
    <p:sldId id="293" r:id="rId25"/>
    <p:sldId id="301" r:id="rId26"/>
    <p:sldId id="289" r:id="rId27"/>
    <p:sldId id="257" r:id="rId28"/>
    <p:sldId id="258" r:id="rId29"/>
    <p:sldId id="260" r:id="rId30"/>
    <p:sldId id="298" r:id="rId31"/>
    <p:sldId id="294" r:id="rId32"/>
    <p:sldId id="296" r:id="rId33"/>
    <p:sldId id="279" r:id="rId34"/>
    <p:sldId id="280" r:id="rId35"/>
    <p:sldId id="284" r:id="rId36"/>
    <p:sldId id="285" r:id="rId37"/>
    <p:sldId id="278" r:id="rId38"/>
    <p:sldId id="281" r:id="rId39"/>
    <p:sldId id="283" r:id="rId40"/>
    <p:sldId id="286" r:id="rId41"/>
    <p:sldId id="287" r:id="rId42"/>
    <p:sldId id="288" r:id="rId43"/>
    <p:sldId id="30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FA3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5" d="100"/>
          <a:sy n="65" d="100"/>
        </p:scale>
        <p:origin x="858" y="84"/>
      </p:cViewPr>
      <p:guideLst/>
    </p:cSldViewPr>
  </p:slideViewPr>
  <p:notesTextViewPr>
    <p:cViewPr>
      <p:scale>
        <a:sx n="1" d="1"/>
        <a:sy n="1" d="1"/>
      </p:scale>
      <p:origin x="0" y="0"/>
    </p:cViewPr>
  </p:notesTextViewPr>
  <p:sorterViewPr>
    <p:cViewPr>
      <p:scale>
        <a:sx n="100" d="100"/>
        <a:sy n="100" d="100"/>
      </p:scale>
      <p:origin x="0" y="-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D276D9-7E2B-4715-766E-EBD6626C43DF}"/>
              </a:ext>
            </a:extLst>
          </p:cNvPr>
          <p:cNvPicPr>
            <a:picLocks noChangeAspect="1"/>
          </p:cNvPicPr>
          <p:nvPr/>
        </p:nvPicPr>
        <p:blipFill rotWithShape="1">
          <a:blip r:embed="rId2">
            <a:alphaModFix amt="70000"/>
          </a:blip>
          <a:srcRect t="7680" b="7680"/>
          <a:stretch/>
        </p:blipFill>
        <p:spPr>
          <a:xfrm>
            <a:off x="-154683" y="0"/>
            <a:ext cx="12346683" cy="6945009"/>
          </a:xfrm>
          <a:prstGeom prst="rect">
            <a:avLst/>
          </a:prstGeom>
        </p:spPr>
      </p:pic>
      <p:sp>
        <p:nvSpPr>
          <p:cNvPr id="8" name="Rectangle 7">
            <a:extLst>
              <a:ext uri="{FF2B5EF4-FFF2-40B4-BE49-F238E27FC236}">
                <a16:creationId xmlns:a16="http://schemas.microsoft.com/office/drawing/2014/main" id="{EBECA8F5-FB72-D4C8-4610-33BC6B6A28F7}"/>
              </a:ext>
            </a:extLst>
          </p:cNvPr>
          <p:cNvSpPr/>
          <p:nvPr/>
        </p:nvSpPr>
        <p:spPr>
          <a:xfrm>
            <a:off x="5538761" y="0"/>
            <a:ext cx="6653239" cy="6945008"/>
          </a:xfrm>
          <a:prstGeom prst="rect">
            <a:avLst/>
          </a:prstGeom>
          <a:solidFill>
            <a:srgbClr val="C77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E7A594-3367-C2B5-4DAB-521FB83DAB1C}"/>
              </a:ext>
            </a:extLst>
          </p:cNvPr>
          <p:cNvSpPr>
            <a:spLocks noGrp="1"/>
          </p:cNvSpPr>
          <p:nvPr>
            <p:ph type="ctrTitle"/>
          </p:nvPr>
        </p:nvSpPr>
        <p:spPr>
          <a:xfrm>
            <a:off x="6224337" y="935038"/>
            <a:ext cx="5568283" cy="2387600"/>
          </a:xfrm>
        </p:spPr>
        <p:txBody>
          <a:bodyPr anchor="b"/>
          <a:lstStyle>
            <a:lvl1pPr algn="ctr">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27AB031-1D15-CB3C-BE4D-BA7D8F0A289E}"/>
              </a:ext>
            </a:extLst>
          </p:cNvPr>
          <p:cNvSpPr>
            <a:spLocks noGrp="1"/>
          </p:cNvSpPr>
          <p:nvPr>
            <p:ph type="subTitle" idx="1"/>
          </p:nvPr>
        </p:nvSpPr>
        <p:spPr>
          <a:xfrm>
            <a:off x="6703121" y="4262438"/>
            <a:ext cx="4224337"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6" descr="Text, logo&#10;&#10;Description automatically generated">
            <a:extLst>
              <a:ext uri="{FF2B5EF4-FFF2-40B4-BE49-F238E27FC236}">
                <a16:creationId xmlns:a16="http://schemas.microsoft.com/office/drawing/2014/main" id="{2FEC1A18-C88E-F957-8A40-47CA81C1D7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8261" y="935038"/>
            <a:ext cx="1661120" cy="832741"/>
          </a:xfrm>
          <a:prstGeom prst="rect">
            <a:avLst/>
          </a:prstGeom>
          <a:noFill/>
          <a:effectLst/>
        </p:spPr>
      </p:pic>
      <p:sp>
        <p:nvSpPr>
          <p:cNvPr id="5" name="Right Triangle 4">
            <a:extLst>
              <a:ext uri="{FF2B5EF4-FFF2-40B4-BE49-F238E27FC236}">
                <a16:creationId xmlns:a16="http://schemas.microsoft.com/office/drawing/2014/main" id="{9FB2D183-DFF7-541F-7598-1B804D728AD5}"/>
              </a:ext>
            </a:extLst>
          </p:cNvPr>
          <p:cNvSpPr/>
          <p:nvPr/>
        </p:nvSpPr>
        <p:spPr>
          <a:xfrm rot="7764422" flipH="1" flipV="1">
            <a:off x="141468" y="-333429"/>
            <a:ext cx="539146" cy="662721"/>
          </a:xfrm>
          <a:prstGeom prst="rtTriangle">
            <a:avLst/>
          </a:prstGeom>
          <a:solidFill>
            <a:srgbClr val="C77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3254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9DB46-DD7B-23A3-8B16-6AE548DA39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FA26D2-1713-40DD-FACF-E38CC246BB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75F590-FFE6-67B2-E2A9-FB9B3274C2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67CBC5-F465-A8FF-BBF9-1A00E27752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DE482E-A5EE-2C95-3BE7-008E922B92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2405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p:bg>
      <p:bgPr>
        <a:solidFill>
          <a:srgbClr val="E7E5E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10D5E46-400B-100C-48C9-9D4BE7325A70}"/>
              </a:ext>
            </a:extLst>
          </p:cNvPr>
          <p:cNvSpPr>
            <a:spLocks noGrp="1"/>
          </p:cNvSpPr>
          <p:nvPr>
            <p:ph type="title"/>
          </p:nvPr>
        </p:nvSpPr>
        <p:spPr>
          <a:xfrm>
            <a:off x="512741" y="403354"/>
            <a:ext cx="8100559" cy="1325563"/>
          </a:xfrm>
        </p:spPr>
        <p:txBody>
          <a:bodyPr/>
          <a:lstStyle/>
          <a:p>
            <a:r>
              <a:rPr lang="en-US"/>
              <a:t>Click to edit Master title style</a:t>
            </a:r>
          </a:p>
        </p:txBody>
      </p:sp>
    </p:spTree>
    <p:extLst>
      <p:ext uri="{BB962C8B-B14F-4D97-AF65-F5344CB8AC3E}">
        <p14:creationId xmlns:p14="http://schemas.microsoft.com/office/powerpoint/2010/main" val="1794730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Blank">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10D5E46-400B-100C-48C9-9D4BE7325A70}"/>
              </a:ext>
            </a:extLst>
          </p:cNvPr>
          <p:cNvSpPr>
            <a:spLocks noGrp="1"/>
          </p:cNvSpPr>
          <p:nvPr>
            <p:ph type="title"/>
          </p:nvPr>
        </p:nvSpPr>
        <p:spPr>
          <a:xfrm>
            <a:off x="512741" y="403354"/>
            <a:ext cx="8100559" cy="1325563"/>
          </a:xfrm>
        </p:spPr>
        <p:txBody>
          <a:bodyPr/>
          <a:lstStyle/>
          <a:p>
            <a:r>
              <a:rPr lang="en-US"/>
              <a:t>Click to edit Master title style</a:t>
            </a:r>
          </a:p>
        </p:txBody>
      </p:sp>
    </p:spTree>
    <p:extLst>
      <p:ext uri="{BB962C8B-B14F-4D97-AF65-F5344CB8AC3E}">
        <p14:creationId xmlns:p14="http://schemas.microsoft.com/office/powerpoint/2010/main" val="1216711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_Blank">
    <p:bg>
      <p:bgPr>
        <a:solidFill>
          <a:srgbClr val="C57869"/>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10D5E46-400B-100C-48C9-9D4BE7325A70}"/>
              </a:ext>
            </a:extLst>
          </p:cNvPr>
          <p:cNvSpPr>
            <a:spLocks noGrp="1"/>
          </p:cNvSpPr>
          <p:nvPr>
            <p:ph type="title"/>
          </p:nvPr>
        </p:nvSpPr>
        <p:spPr>
          <a:xfrm>
            <a:off x="512741" y="403354"/>
            <a:ext cx="8100559" cy="1325563"/>
          </a:xfrm>
        </p:spPr>
        <p:txBody>
          <a:bodyPr/>
          <a:lstStyle/>
          <a:p>
            <a:r>
              <a:rPr lang="en-US"/>
              <a:t>Click to edit Master title style</a:t>
            </a:r>
          </a:p>
        </p:txBody>
      </p:sp>
      <p:sp>
        <p:nvSpPr>
          <p:cNvPr id="2" name="Rectangle 1">
            <a:extLst>
              <a:ext uri="{FF2B5EF4-FFF2-40B4-BE49-F238E27FC236}">
                <a16:creationId xmlns:a16="http://schemas.microsoft.com/office/drawing/2014/main" id="{30AA0FAE-8692-BB48-DC8C-73C1531DD440}"/>
              </a:ext>
            </a:extLst>
          </p:cNvPr>
          <p:cNvSpPr/>
          <p:nvPr/>
        </p:nvSpPr>
        <p:spPr>
          <a:xfrm>
            <a:off x="376990" y="1844842"/>
            <a:ext cx="11438021" cy="4058653"/>
          </a:xfrm>
          <a:prstGeom prst="rect">
            <a:avLst/>
          </a:prstGeom>
          <a:solidFill>
            <a:srgbClr val="E7E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59715561-626F-D795-9ADA-527861A8F5E2}"/>
              </a:ext>
            </a:extLst>
          </p:cNvPr>
          <p:cNvSpPr>
            <a:spLocks noGrp="1"/>
          </p:cNvSpPr>
          <p:nvPr>
            <p:ph type="body" sz="quarter" idx="10"/>
          </p:nvPr>
        </p:nvSpPr>
        <p:spPr>
          <a:xfrm>
            <a:off x="1347788" y="2441613"/>
            <a:ext cx="9175750" cy="2803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7516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10D5E46-400B-100C-48C9-9D4BE7325A70}"/>
              </a:ext>
            </a:extLst>
          </p:cNvPr>
          <p:cNvSpPr>
            <a:spLocks noGrp="1"/>
          </p:cNvSpPr>
          <p:nvPr>
            <p:ph type="title" hasCustomPrompt="1"/>
          </p:nvPr>
        </p:nvSpPr>
        <p:spPr>
          <a:xfrm>
            <a:off x="490683" y="549833"/>
            <a:ext cx="4135459" cy="1325563"/>
          </a:xfrm>
        </p:spPr>
        <p:txBody>
          <a:bodyPr>
            <a:normAutofit/>
          </a:bodyPr>
          <a:lstStyle>
            <a:lvl1pPr>
              <a:defRPr sz="6600" spc="300"/>
            </a:lvl1pPr>
          </a:lstStyle>
          <a:p>
            <a:r>
              <a:rPr lang="en-US" dirty="0"/>
              <a:t>AGENDA</a:t>
            </a:r>
          </a:p>
        </p:txBody>
      </p:sp>
      <p:sp>
        <p:nvSpPr>
          <p:cNvPr id="21" name="Text Placeholder 20">
            <a:extLst>
              <a:ext uri="{FF2B5EF4-FFF2-40B4-BE49-F238E27FC236}">
                <a16:creationId xmlns:a16="http://schemas.microsoft.com/office/drawing/2014/main" id="{6F827B7C-EF4D-E3F7-C226-18B747A4EE9A}"/>
              </a:ext>
            </a:extLst>
          </p:cNvPr>
          <p:cNvSpPr>
            <a:spLocks noGrp="1"/>
          </p:cNvSpPr>
          <p:nvPr>
            <p:ph type="body" sz="quarter" idx="10"/>
          </p:nvPr>
        </p:nvSpPr>
        <p:spPr>
          <a:xfrm>
            <a:off x="3791953" y="2101095"/>
            <a:ext cx="5935579" cy="601662"/>
          </a:xfrm>
          <a:ln w="19050">
            <a:noFill/>
          </a:ln>
        </p:spPr>
        <p:txBody>
          <a:bodyPr anchor="ctr">
            <a:normAutofit/>
          </a:bodyPr>
          <a:lstStyle>
            <a:lvl1pPr marL="0" indent="0">
              <a:buFontTx/>
              <a:buNone/>
              <a:defRPr sz="2400"/>
            </a:lvl1pPr>
          </a:lstStyle>
          <a:p>
            <a:pPr lvl="0"/>
            <a:r>
              <a:rPr lang="en-US"/>
              <a:t>Click to edit Master text styles</a:t>
            </a:r>
          </a:p>
        </p:txBody>
      </p:sp>
      <p:cxnSp>
        <p:nvCxnSpPr>
          <p:cNvPr id="23" name="Straight Connector 22">
            <a:extLst>
              <a:ext uri="{FF2B5EF4-FFF2-40B4-BE49-F238E27FC236}">
                <a16:creationId xmlns:a16="http://schemas.microsoft.com/office/drawing/2014/main" id="{10A5E5A6-0F0E-7F67-88BA-8602FA69F217}"/>
              </a:ext>
            </a:extLst>
          </p:cNvPr>
          <p:cNvCxnSpPr>
            <a:cxnSpLocks/>
          </p:cNvCxnSpPr>
          <p:nvPr/>
        </p:nvCxnSpPr>
        <p:spPr>
          <a:xfrm>
            <a:off x="3791953" y="2702757"/>
            <a:ext cx="834189" cy="0"/>
          </a:xfrm>
          <a:prstGeom prst="line">
            <a:avLst/>
          </a:prstGeom>
          <a:ln w="41275">
            <a:solidFill>
              <a:srgbClr val="C57869"/>
            </a:solidFill>
          </a:ln>
        </p:spPr>
        <p:style>
          <a:lnRef idx="1">
            <a:schemeClr val="accent1"/>
          </a:lnRef>
          <a:fillRef idx="0">
            <a:schemeClr val="accent1"/>
          </a:fillRef>
          <a:effectRef idx="0">
            <a:schemeClr val="accent1"/>
          </a:effectRef>
          <a:fontRef idx="minor">
            <a:schemeClr val="tx1"/>
          </a:fontRef>
        </p:style>
      </p:cxnSp>
      <p:sp>
        <p:nvSpPr>
          <p:cNvPr id="24" name="Text Placeholder 20">
            <a:extLst>
              <a:ext uri="{FF2B5EF4-FFF2-40B4-BE49-F238E27FC236}">
                <a16:creationId xmlns:a16="http://schemas.microsoft.com/office/drawing/2014/main" id="{F6447B25-2152-BFA9-175D-E242089C8B52}"/>
              </a:ext>
            </a:extLst>
          </p:cNvPr>
          <p:cNvSpPr>
            <a:spLocks noGrp="1"/>
          </p:cNvSpPr>
          <p:nvPr>
            <p:ph type="body" sz="quarter" idx="11"/>
          </p:nvPr>
        </p:nvSpPr>
        <p:spPr>
          <a:xfrm>
            <a:off x="3791953" y="3031917"/>
            <a:ext cx="5935579" cy="601662"/>
          </a:xfrm>
          <a:ln w="19050">
            <a:noFill/>
          </a:ln>
        </p:spPr>
        <p:txBody>
          <a:bodyPr anchor="ctr">
            <a:normAutofit/>
          </a:bodyPr>
          <a:lstStyle>
            <a:lvl1pPr marL="0" indent="0">
              <a:buFontTx/>
              <a:buNone/>
              <a:defRPr sz="2400"/>
            </a:lvl1pPr>
          </a:lstStyle>
          <a:p>
            <a:pPr lvl="0"/>
            <a:r>
              <a:rPr lang="en-US"/>
              <a:t>Click to edit Master text styles</a:t>
            </a:r>
          </a:p>
        </p:txBody>
      </p:sp>
      <p:cxnSp>
        <p:nvCxnSpPr>
          <p:cNvPr id="25" name="Straight Connector 24">
            <a:extLst>
              <a:ext uri="{FF2B5EF4-FFF2-40B4-BE49-F238E27FC236}">
                <a16:creationId xmlns:a16="http://schemas.microsoft.com/office/drawing/2014/main" id="{AF0D43A1-A7E6-75DD-7456-847B4D0F550A}"/>
              </a:ext>
            </a:extLst>
          </p:cNvPr>
          <p:cNvCxnSpPr>
            <a:cxnSpLocks/>
          </p:cNvCxnSpPr>
          <p:nvPr/>
        </p:nvCxnSpPr>
        <p:spPr>
          <a:xfrm>
            <a:off x="3791953" y="3633579"/>
            <a:ext cx="834189" cy="0"/>
          </a:xfrm>
          <a:prstGeom prst="line">
            <a:avLst/>
          </a:prstGeom>
          <a:ln w="41275">
            <a:solidFill>
              <a:srgbClr val="C57869"/>
            </a:solidFill>
          </a:ln>
        </p:spPr>
        <p:style>
          <a:lnRef idx="1">
            <a:schemeClr val="accent1"/>
          </a:lnRef>
          <a:fillRef idx="0">
            <a:schemeClr val="accent1"/>
          </a:fillRef>
          <a:effectRef idx="0">
            <a:schemeClr val="accent1"/>
          </a:effectRef>
          <a:fontRef idx="minor">
            <a:schemeClr val="tx1"/>
          </a:fontRef>
        </p:style>
      </p:cxnSp>
      <p:sp>
        <p:nvSpPr>
          <p:cNvPr id="26" name="Text Placeholder 20">
            <a:extLst>
              <a:ext uri="{FF2B5EF4-FFF2-40B4-BE49-F238E27FC236}">
                <a16:creationId xmlns:a16="http://schemas.microsoft.com/office/drawing/2014/main" id="{DBAE988A-617B-6C38-5FC4-57B8E619E341}"/>
              </a:ext>
            </a:extLst>
          </p:cNvPr>
          <p:cNvSpPr>
            <a:spLocks noGrp="1"/>
          </p:cNvSpPr>
          <p:nvPr>
            <p:ph type="body" sz="quarter" idx="12"/>
          </p:nvPr>
        </p:nvSpPr>
        <p:spPr>
          <a:xfrm>
            <a:off x="3791953" y="3962739"/>
            <a:ext cx="5935579" cy="601662"/>
          </a:xfrm>
          <a:ln w="19050">
            <a:noFill/>
          </a:ln>
        </p:spPr>
        <p:txBody>
          <a:bodyPr anchor="ctr">
            <a:normAutofit/>
          </a:bodyPr>
          <a:lstStyle>
            <a:lvl1pPr marL="0" indent="0">
              <a:buFontTx/>
              <a:buNone/>
              <a:defRPr sz="2400"/>
            </a:lvl1pPr>
          </a:lstStyle>
          <a:p>
            <a:pPr lvl="0"/>
            <a:r>
              <a:rPr lang="en-US"/>
              <a:t>Click to edit Master text styles</a:t>
            </a:r>
          </a:p>
        </p:txBody>
      </p:sp>
      <p:sp>
        <p:nvSpPr>
          <p:cNvPr id="28" name="Text Placeholder 20">
            <a:extLst>
              <a:ext uri="{FF2B5EF4-FFF2-40B4-BE49-F238E27FC236}">
                <a16:creationId xmlns:a16="http://schemas.microsoft.com/office/drawing/2014/main" id="{A10531C7-37B0-AE89-0748-57150F489BCA}"/>
              </a:ext>
            </a:extLst>
          </p:cNvPr>
          <p:cNvSpPr>
            <a:spLocks noGrp="1"/>
          </p:cNvSpPr>
          <p:nvPr>
            <p:ph type="body" sz="quarter" idx="13"/>
          </p:nvPr>
        </p:nvSpPr>
        <p:spPr>
          <a:xfrm>
            <a:off x="3791953" y="4893561"/>
            <a:ext cx="5935579" cy="601662"/>
          </a:xfrm>
          <a:ln w="19050">
            <a:noFill/>
          </a:ln>
        </p:spPr>
        <p:txBody>
          <a:bodyPr anchor="ctr">
            <a:normAutofit/>
          </a:bodyPr>
          <a:lstStyle>
            <a:lvl1pPr marL="0" indent="0">
              <a:buFontTx/>
              <a:buNone/>
              <a:defRPr sz="2400"/>
            </a:lvl1pPr>
          </a:lstStyle>
          <a:p>
            <a:pPr lvl="0"/>
            <a:r>
              <a:rPr lang="en-US"/>
              <a:t>Click to edit Master text styles</a:t>
            </a:r>
          </a:p>
        </p:txBody>
      </p:sp>
      <p:sp>
        <p:nvSpPr>
          <p:cNvPr id="30" name="Text Placeholder 20">
            <a:extLst>
              <a:ext uri="{FF2B5EF4-FFF2-40B4-BE49-F238E27FC236}">
                <a16:creationId xmlns:a16="http://schemas.microsoft.com/office/drawing/2014/main" id="{BB1BE504-F9E2-37E0-5AF2-A5AB44CECC99}"/>
              </a:ext>
            </a:extLst>
          </p:cNvPr>
          <p:cNvSpPr>
            <a:spLocks noGrp="1"/>
          </p:cNvSpPr>
          <p:nvPr>
            <p:ph type="body" sz="quarter" idx="14"/>
          </p:nvPr>
        </p:nvSpPr>
        <p:spPr>
          <a:xfrm>
            <a:off x="3791953" y="5824383"/>
            <a:ext cx="5935579" cy="601662"/>
          </a:xfrm>
          <a:ln w="19050">
            <a:noFill/>
          </a:ln>
        </p:spPr>
        <p:txBody>
          <a:bodyPr anchor="ctr">
            <a:normAutofit/>
          </a:bodyPr>
          <a:lstStyle>
            <a:lvl1pPr marL="0" indent="0">
              <a:buFontTx/>
              <a:buNone/>
              <a:defRPr sz="2400"/>
            </a:lvl1pPr>
          </a:lstStyle>
          <a:p>
            <a:pPr lvl="0"/>
            <a:r>
              <a:rPr lang="en-US"/>
              <a:t>Click to edit Master text styles</a:t>
            </a:r>
          </a:p>
        </p:txBody>
      </p:sp>
      <p:cxnSp>
        <p:nvCxnSpPr>
          <p:cNvPr id="34" name="Straight Connector 33">
            <a:extLst>
              <a:ext uri="{FF2B5EF4-FFF2-40B4-BE49-F238E27FC236}">
                <a16:creationId xmlns:a16="http://schemas.microsoft.com/office/drawing/2014/main" id="{6DCB4647-6489-2490-FB00-C957F8EA4C10}"/>
              </a:ext>
            </a:extLst>
          </p:cNvPr>
          <p:cNvCxnSpPr>
            <a:cxnSpLocks/>
          </p:cNvCxnSpPr>
          <p:nvPr/>
        </p:nvCxnSpPr>
        <p:spPr>
          <a:xfrm>
            <a:off x="3791953" y="4564401"/>
            <a:ext cx="834189" cy="0"/>
          </a:xfrm>
          <a:prstGeom prst="line">
            <a:avLst/>
          </a:prstGeom>
          <a:ln w="41275">
            <a:solidFill>
              <a:srgbClr val="C57869"/>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242305F-CF8D-4FEA-D862-8336BA46BD9A}"/>
              </a:ext>
            </a:extLst>
          </p:cNvPr>
          <p:cNvCxnSpPr>
            <a:cxnSpLocks/>
          </p:cNvCxnSpPr>
          <p:nvPr/>
        </p:nvCxnSpPr>
        <p:spPr>
          <a:xfrm>
            <a:off x="3791953" y="5495223"/>
            <a:ext cx="834189" cy="0"/>
          </a:xfrm>
          <a:prstGeom prst="line">
            <a:avLst/>
          </a:prstGeom>
          <a:ln w="41275">
            <a:solidFill>
              <a:srgbClr val="C57869"/>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912AC88-6236-8E83-7175-64E1449116E9}"/>
              </a:ext>
            </a:extLst>
          </p:cNvPr>
          <p:cNvCxnSpPr>
            <a:cxnSpLocks/>
          </p:cNvCxnSpPr>
          <p:nvPr/>
        </p:nvCxnSpPr>
        <p:spPr>
          <a:xfrm>
            <a:off x="3791953" y="6426045"/>
            <a:ext cx="834189" cy="0"/>
          </a:xfrm>
          <a:prstGeom prst="line">
            <a:avLst/>
          </a:prstGeom>
          <a:ln w="41275">
            <a:solidFill>
              <a:srgbClr val="C578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5811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Blank">
    <p:bg>
      <p:bgPr>
        <a:solidFill>
          <a:srgbClr val="E7E7E5"/>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0F37A5B-B8E5-7BCE-BCEE-7F1687E9E287}"/>
              </a:ext>
            </a:extLst>
          </p:cNvPr>
          <p:cNvSpPr>
            <a:spLocks noGrp="1"/>
          </p:cNvSpPr>
          <p:nvPr>
            <p:ph type="title"/>
          </p:nvPr>
        </p:nvSpPr>
        <p:spPr>
          <a:xfrm>
            <a:off x="2045720" y="185722"/>
            <a:ext cx="8100559" cy="804455"/>
          </a:xfrm>
        </p:spPr>
        <p:txBody>
          <a:bodyPr/>
          <a:lstStyle/>
          <a:p>
            <a:r>
              <a:rPr lang="en-US"/>
              <a:t>Click to edit Master title style</a:t>
            </a:r>
          </a:p>
        </p:txBody>
      </p:sp>
      <p:sp>
        <p:nvSpPr>
          <p:cNvPr id="10" name="Rectangle 9">
            <a:extLst>
              <a:ext uri="{FF2B5EF4-FFF2-40B4-BE49-F238E27FC236}">
                <a16:creationId xmlns:a16="http://schemas.microsoft.com/office/drawing/2014/main" id="{673C92AB-D3A3-8CF8-0910-5956AB9DF804}"/>
              </a:ext>
            </a:extLst>
          </p:cNvPr>
          <p:cNvSpPr/>
          <p:nvPr/>
        </p:nvSpPr>
        <p:spPr>
          <a:xfrm>
            <a:off x="810126" y="990177"/>
            <a:ext cx="10571748" cy="5032594"/>
          </a:xfrm>
          <a:prstGeom prst="rect">
            <a:avLst/>
          </a:prstGeom>
          <a:solidFill>
            <a:srgbClr val="C77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able Placeholder 7">
            <a:extLst>
              <a:ext uri="{FF2B5EF4-FFF2-40B4-BE49-F238E27FC236}">
                <a16:creationId xmlns:a16="http://schemas.microsoft.com/office/drawing/2014/main" id="{65C838CE-BE38-7568-F071-4DE150DE0130}"/>
              </a:ext>
            </a:extLst>
          </p:cNvPr>
          <p:cNvSpPr>
            <a:spLocks noGrp="1"/>
          </p:cNvSpPr>
          <p:nvPr>
            <p:ph type="tbl" sz="quarter" idx="10"/>
          </p:nvPr>
        </p:nvSpPr>
        <p:spPr>
          <a:xfrm>
            <a:off x="1299368" y="1237456"/>
            <a:ext cx="9593262" cy="4383087"/>
          </a:xfrm>
          <a:solidFill>
            <a:schemeClr val="bg1"/>
          </a:solidFill>
        </p:spPr>
        <p:txBody>
          <a:bodyPr/>
          <a:lstStyle/>
          <a:p>
            <a:r>
              <a:rPr lang="en-US"/>
              <a:t>Click icon to add table</a:t>
            </a:r>
            <a:endParaRPr lang="en-US" dirty="0"/>
          </a:p>
        </p:txBody>
      </p:sp>
    </p:spTree>
    <p:extLst>
      <p:ext uri="{BB962C8B-B14F-4D97-AF65-F5344CB8AC3E}">
        <p14:creationId xmlns:p14="http://schemas.microsoft.com/office/powerpoint/2010/main" val="1692151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8_Blank">
    <p:bg>
      <p:bgPr>
        <a:solidFill>
          <a:srgbClr val="88543E"/>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1C13E5-D86B-F320-CBE2-BE8AA1009E8B}"/>
              </a:ext>
            </a:extLst>
          </p:cNvPr>
          <p:cNvPicPr>
            <a:picLocks noChangeAspect="1"/>
          </p:cNvPicPr>
          <p:nvPr/>
        </p:nvPicPr>
        <p:blipFill rotWithShape="1">
          <a:blip r:embed="rId2"/>
          <a:srcRect t="11932" b="53432"/>
          <a:stretch/>
        </p:blipFill>
        <p:spPr>
          <a:xfrm>
            <a:off x="1722120" y="701040"/>
            <a:ext cx="9076267" cy="5105400"/>
          </a:xfrm>
          <a:prstGeom prst="rect">
            <a:avLst/>
          </a:prstGeom>
        </p:spPr>
      </p:pic>
      <p:sp>
        <p:nvSpPr>
          <p:cNvPr id="3" name="TextBox 2">
            <a:extLst>
              <a:ext uri="{FF2B5EF4-FFF2-40B4-BE49-F238E27FC236}">
                <a16:creationId xmlns:a16="http://schemas.microsoft.com/office/drawing/2014/main" id="{9B4E2D7D-00EA-F692-7AAE-AFD069284C6B}"/>
              </a:ext>
            </a:extLst>
          </p:cNvPr>
          <p:cNvSpPr txBox="1"/>
          <p:nvPr/>
        </p:nvSpPr>
        <p:spPr>
          <a:xfrm>
            <a:off x="1722119" y="2736205"/>
            <a:ext cx="9076267" cy="1446550"/>
          </a:xfrm>
          <a:prstGeom prst="rect">
            <a:avLst/>
          </a:prstGeom>
          <a:solidFill>
            <a:srgbClr val="88543E"/>
          </a:solidFill>
        </p:spPr>
        <p:txBody>
          <a:bodyPr wrap="square" rtlCol="0">
            <a:spAutoFit/>
          </a:bodyPr>
          <a:lstStyle/>
          <a:p>
            <a:pPr algn="ctr"/>
            <a:r>
              <a:rPr lang="en-US" sz="8800" spc="600" dirty="0">
                <a:solidFill>
                  <a:schemeClr val="bg1"/>
                </a:solidFill>
                <a:latin typeface="Cunia" pitchFamily="50" charset="0"/>
                <a:cs typeface="Cunia" pitchFamily="50" charset="0"/>
              </a:rPr>
              <a:t>Next STEPS ?</a:t>
            </a:r>
          </a:p>
        </p:txBody>
      </p:sp>
    </p:spTree>
    <p:extLst>
      <p:ext uri="{BB962C8B-B14F-4D97-AF65-F5344CB8AC3E}">
        <p14:creationId xmlns:p14="http://schemas.microsoft.com/office/powerpoint/2010/main" val="368943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6_Blank">
    <p:bg>
      <p:bgPr>
        <a:solidFill>
          <a:srgbClr val="D58E7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DA2422-C6B4-89C3-E515-A1637BE11597}"/>
              </a:ext>
            </a:extLst>
          </p:cNvPr>
          <p:cNvPicPr>
            <a:picLocks noChangeAspect="1"/>
          </p:cNvPicPr>
          <p:nvPr/>
        </p:nvPicPr>
        <p:blipFill>
          <a:blip r:embed="rId2"/>
          <a:stretch>
            <a:fillRect/>
          </a:stretch>
        </p:blipFill>
        <p:spPr>
          <a:xfrm>
            <a:off x="5557086" y="481069"/>
            <a:ext cx="3923797" cy="5895861"/>
          </a:xfrm>
          <a:prstGeom prst="rect">
            <a:avLst/>
          </a:prstGeom>
        </p:spPr>
      </p:pic>
      <p:sp>
        <p:nvSpPr>
          <p:cNvPr id="4" name="Half Frame 3">
            <a:extLst>
              <a:ext uri="{FF2B5EF4-FFF2-40B4-BE49-F238E27FC236}">
                <a16:creationId xmlns:a16="http://schemas.microsoft.com/office/drawing/2014/main" id="{66F857D0-23E0-8623-4E6C-8F44E42F9E73}"/>
              </a:ext>
            </a:extLst>
          </p:cNvPr>
          <p:cNvSpPr/>
          <p:nvPr/>
        </p:nvSpPr>
        <p:spPr>
          <a:xfrm rot="5400000">
            <a:off x="3601866" y="3153285"/>
            <a:ext cx="3154710" cy="2807791"/>
          </a:xfrm>
          <a:custGeom>
            <a:avLst/>
            <a:gdLst>
              <a:gd name="connsiteX0" fmla="*/ 0 w 2454442"/>
              <a:gd name="connsiteY0" fmla="*/ 0 h 2555866"/>
              <a:gd name="connsiteX1" fmla="*/ 2454442 w 2454442"/>
              <a:gd name="connsiteY1" fmla="*/ 0 h 2555866"/>
              <a:gd name="connsiteX2" fmla="*/ 2007688 w 2454442"/>
              <a:gd name="connsiteY2" fmla="*/ 465215 h 2555866"/>
              <a:gd name="connsiteX3" fmla="*/ 609585 w 2454442"/>
              <a:gd name="connsiteY3" fmla="*/ 465215 h 2555866"/>
              <a:gd name="connsiteX4" fmla="*/ 609585 w 2454442"/>
              <a:gd name="connsiteY4" fmla="*/ 1921091 h 2555866"/>
              <a:gd name="connsiteX5" fmla="*/ 0 w 2454442"/>
              <a:gd name="connsiteY5" fmla="*/ 2555866 h 2555866"/>
              <a:gd name="connsiteX6" fmla="*/ 0 w 2454442"/>
              <a:gd name="connsiteY6" fmla="*/ 0 h 2555866"/>
              <a:gd name="connsiteX0" fmla="*/ 0 w 2454442"/>
              <a:gd name="connsiteY0" fmla="*/ 0 h 2555866"/>
              <a:gd name="connsiteX1" fmla="*/ 2454442 w 2454442"/>
              <a:gd name="connsiteY1" fmla="*/ 0 h 2555866"/>
              <a:gd name="connsiteX2" fmla="*/ 2007688 w 2454442"/>
              <a:gd name="connsiteY2" fmla="*/ 465215 h 2555866"/>
              <a:gd name="connsiteX3" fmla="*/ 609585 w 2454442"/>
              <a:gd name="connsiteY3" fmla="*/ 465215 h 2555866"/>
              <a:gd name="connsiteX4" fmla="*/ 609585 w 2454442"/>
              <a:gd name="connsiteY4" fmla="*/ 2546733 h 2555866"/>
              <a:gd name="connsiteX5" fmla="*/ 0 w 2454442"/>
              <a:gd name="connsiteY5" fmla="*/ 2555866 h 2555866"/>
              <a:gd name="connsiteX6" fmla="*/ 0 w 2454442"/>
              <a:gd name="connsiteY6" fmla="*/ 0 h 2555866"/>
              <a:gd name="connsiteX0" fmla="*/ 0 w 2454442"/>
              <a:gd name="connsiteY0" fmla="*/ 0 h 2555866"/>
              <a:gd name="connsiteX1" fmla="*/ 2454442 w 2454442"/>
              <a:gd name="connsiteY1" fmla="*/ 0 h 2555866"/>
              <a:gd name="connsiteX2" fmla="*/ 2440825 w 2454442"/>
              <a:gd name="connsiteY2" fmla="*/ 449173 h 2555866"/>
              <a:gd name="connsiteX3" fmla="*/ 609585 w 2454442"/>
              <a:gd name="connsiteY3" fmla="*/ 465215 h 2555866"/>
              <a:gd name="connsiteX4" fmla="*/ 609585 w 2454442"/>
              <a:gd name="connsiteY4" fmla="*/ 2546733 h 2555866"/>
              <a:gd name="connsiteX5" fmla="*/ 0 w 2454442"/>
              <a:gd name="connsiteY5" fmla="*/ 2555866 h 2555866"/>
              <a:gd name="connsiteX6" fmla="*/ 0 w 2454442"/>
              <a:gd name="connsiteY6" fmla="*/ 0 h 2555866"/>
              <a:gd name="connsiteX0" fmla="*/ 0 w 2454442"/>
              <a:gd name="connsiteY0" fmla="*/ 0 h 2555866"/>
              <a:gd name="connsiteX1" fmla="*/ 2454442 w 2454442"/>
              <a:gd name="connsiteY1" fmla="*/ 0 h 2555866"/>
              <a:gd name="connsiteX2" fmla="*/ 2440825 w 2454442"/>
              <a:gd name="connsiteY2" fmla="*/ 449173 h 2555866"/>
              <a:gd name="connsiteX3" fmla="*/ 434851 w 2454442"/>
              <a:gd name="connsiteY3" fmla="*/ 422056 h 2555866"/>
              <a:gd name="connsiteX4" fmla="*/ 609585 w 2454442"/>
              <a:gd name="connsiteY4" fmla="*/ 2546733 h 2555866"/>
              <a:gd name="connsiteX5" fmla="*/ 0 w 2454442"/>
              <a:gd name="connsiteY5" fmla="*/ 2555866 h 2555866"/>
              <a:gd name="connsiteX6" fmla="*/ 0 w 2454442"/>
              <a:gd name="connsiteY6" fmla="*/ 0 h 2555866"/>
              <a:gd name="connsiteX0" fmla="*/ 0 w 2454442"/>
              <a:gd name="connsiteY0" fmla="*/ 0 h 2555866"/>
              <a:gd name="connsiteX1" fmla="*/ 2454442 w 2454442"/>
              <a:gd name="connsiteY1" fmla="*/ 0 h 2555866"/>
              <a:gd name="connsiteX2" fmla="*/ 2440825 w 2454442"/>
              <a:gd name="connsiteY2" fmla="*/ 449173 h 2555866"/>
              <a:gd name="connsiteX3" fmla="*/ 434851 w 2454442"/>
              <a:gd name="connsiteY3" fmla="*/ 422056 h 2555866"/>
              <a:gd name="connsiteX4" fmla="*/ 472295 w 2454442"/>
              <a:gd name="connsiteY4" fmla="*/ 2532347 h 2555866"/>
              <a:gd name="connsiteX5" fmla="*/ 0 w 2454442"/>
              <a:gd name="connsiteY5" fmla="*/ 2555866 h 2555866"/>
              <a:gd name="connsiteX6" fmla="*/ 0 w 2454442"/>
              <a:gd name="connsiteY6" fmla="*/ 0 h 2555866"/>
              <a:gd name="connsiteX0" fmla="*/ 0 w 2454442"/>
              <a:gd name="connsiteY0" fmla="*/ 0 h 2555866"/>
              <a:gd name="connsiteX1" fmla="*/ 2454442 w 2454442"/>
              <a:gd name="connsiteY1" fmla="*/ 0 h 2555866"/>
              <a:gd name="connsiteX2" fmla="*/ 2440825 w 2454442"/>
              <a:gd name="connsiteY2" fmla="*/ 449173 h 2555866"/>
              <a:gd name="connsiteX3" fmla="*/ 434851 w 2454442"/>
              <a:gd name="connsiteY3" fmla="*/ 422056 h 2555866"/>
              <a:gd name="connsiteX4" fmla="*/ 434853 w 2454442"/>
              <a:gd name="connsiteY4" fmla="*/ 2517961 h 2555866"/>
              <a:gd name="connsiteX5" fmla="*/ 0 w 2454442"/>
              <a:gd name="connsiteY5" fmla="*/ 2555866 h 2555866"/>
              <a:gd name="connsiteX6" fmla="*/ 0 w 2454442"/>
              <a:gd name="connsiteY6" fmla="*/ 0 h 2555866"/>
              <a:gd name="connsiteX0" fmla="*/ 0 w 2454442"/>
              <a:gd name="connsiteY0" fmla="*/ 0 h 2517961"/>
              <a:gd name="connsiteX1" fmla="*/ 2454442 w 2454442"/>
              <a:gd name="connsiteY1" fmla="*/ 0 h 2517961"/>
              <a:gd name="connsiteX2" fmla="*/ 2440825 w 2454442"/>
              <a:gd name="connsiteY2" fmla="*/ 449173 h 2517961"/>
              <a:gd name="connsiteX3" fmla="*/ 434851 w 2454442"/>
              <a:gd name="connsiteY3" fmla="*/ 422056 h 2517961"/>
              <a:gd name="connsiteX4" fmla="*/ 434853 w 2454442"/>
              <a:gd name="connsiteY4" fmla="*/ 2517961 h 2517961"/>
              <a:gd name="connsiteX5" fmla="*/ 3 w 2454442"/>
              <a:gd name="connsiteY5" fmla="*/ 2469549 h 2517961"/>
              <a:gd name="connsiteX6" fmla="*/ 0 w 2454442"/>
              <a:gd name="connsiteY6" fmla="*/ 0 h 2517961"/>
              <a:gd name="connsiteX0" fmla="*/ 0 w 2454442"/>
              <a:gd name="connsiteY0" fmla="*/ 0 h 2517961"/>
              <a:gd name="connsiteX1" fmla="*/ 2454442 w 2454442"/>
              <a:gd name="connsiteY1" fmla="*/ 0 h 2517961"/>
              <a:gd name="connsiteX2" fmla="*/ 2440825 w 2454442"/>
              <a:gd name="connsiteY2" fmla="*/ 449173 h 2517961"/>
              <a:gd name="connsiteX3" fmla="*/ 434851 w 2454442"/>
              <a:gd name="connsiteY3" fmla="*/ 422056 h 2517961"/>
              <a:gd name="connsiteX4" fmla="*/ 434853 w 2454442"/>
              <a:gd name="connsiteY4" fmla="*/ 2517961 h 2517961"/>
              <a:gd name="connsiteX5" fmla="*/ 12486 w 2454442"/>
              <a:gd name="connsiteY5" fmla="*/ 2512707 h 2517961"/>
              <a:gd name="connsiteX6" fmla="*/ 0 w 2454442"/>
              <a:gd name="connsiteY6" fmla="*/ 0 h 25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4442" h="2517961">
                <a:moveTo>
                  <a:pt x="0" y="0"/>
                </a:moveTo>
                <a:lnTo>
                  <a:pt x="2454442" y="0"/>
                </a:lnTo>
                <a:lnTo>
                  <a:pt x="2440825" y="449173"/>
                </a:lnTo>
                <a:lnTo>
                  <a:pt x="434851" y="422056"/>
                </a:lnTo>
                <a:cubicBezTo>
                  <a:pt x="434852" y="1120691"/>
                  <a:pt x="434852" y="1819326"/>
                  <a:pt x="434853" y="2517961"/>
                </a:cubicBezTo>
                <a:lnTo>
                  <a:pt x="12486" y="2512707"/>
                </a:lnTo>
                <a:lnTo>
                  <a:pt x="0" y="0"/>
                </a:lnTo>
                <a:close/>
              </a:path>
            </a:pathLst>
          </a:custGeom>
          <a:solidFill>
            <a:srgbClr val="C57869"/>
          </a:solidFill>
          <a:ln>
            <a:noFill/>
          </a:ln>
          <a:effectLst>
            <a:outerShdw blurRad="508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1B8C5740-BF59-8BD1-EB54-6B6F79A5E0AE}"/>
              </a:ext>
            </a:extLst>
          </p:cNvPr>
          <p:cNvSpPr txBox="1"/>
          <p:nvPr/>
        </p:nvSpPr>
        <p:spPr>
          <a:xfrm>
            <a:off x="3877008" y="3428999"/>
            <a:ext cx="713874" cy="3154710"/>
          </a:xfrm>
          <a:prstGeom prst="rect">
            <a:avLst/>
          </a:prstGeom>
          <a:noFill/>
        </p:spPr>
        <p:txBody>
          <a:bodyPr wrap="square" rtlCol="0">
            <a:spAutoFit/>
          </a:bodyPr>
          <a:lstStyle/>
          <a:p>
            <a:r>
              <a:rPr lang="en-US" sz="19900" spc="600" dirty="0">
                <a:solidFill>
                  <a:schemeClr val="bg1"/>
                </a:solidFill>
                <a:latin typeface="Cunia" pitchFamily="50" charset="0"/>
                <a:cs typeface="Cunia" pitchFamily="50" charset="0"/>
              </a:rPr>
              <a:t>?</a:t>
            </a:r>
          </a:p>
        </p:txBody>
      </p:sp>
    </p:spTree>
    <p:extLst>
      <p:ext uri="{BB962C8B-B14F-4D97-AF65-F5344CB8AC3E}">
        <p14:creationId xmlns:p14="http://schemas.microsoft.com/office/powerpoint/2010/main" val="3358792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8A3BEF-526E-E981-A14A-ECEF597F1886}"/>
              </a:ext>
            </a:extLst>
          </p:cNvPr>
          <p:cNvPicPr>
            <a:picLocks noChangeAspect="1"/>
          </p:cNvPicPr>
          <p:nvPr/>
        </p:nvPicPr>
        <p:blipFill rotWithShape="1">
          <a:blip r:embed="rId2">
            <a:alphaModFix amt="50000"/>
          </a:blip>
          <a:srcRect t="11095" b="11095"/>
          <a:stretch/>
        </p:blipFill>
        <p:spPr>
          <a:xfrm>
            <a:off x="0" y="0"/>
            <a:ext cx="12192000" cy="6858000"/>
          </a:xfrm>
          <a:prstGeom prst="rect">
            <a:avLst/>
          </a:prstGeom>
        </p:spPr>
      </p:pic>
      <p:sp>
        <p:nvSpPr>
          <p:cNvPr id="3" name="TextBox 2">
            <a:extLst>
              <a:ext uri="{FF2B5EF4-FFF2-40B4-BE49-F238E27FC236}">
                <a16:creationId xmlns:a16="http://schemas.microsoft.com/office/drawing/2014/main" id="{9B4E2D7D-00EA-F692-7AAE-AFD069284C6B}"/>
              </a:ext>
            </a:extLst>
          </p:cNvPr>
          <p:cNvSpPr txBox="1"/>
          <p:nvPr/>
        </p:nvSpPr>
        <p:spPr>
          <a:xfrm>
            <a:off x="2654968" y="1101734"/>
            <a:ext cx="6031832" cy="1862048"/>
          </a:xfrm>
          <a:prstGeom prst="rect">
            <a:avLst/>
          </a:prstGeom>
          <a:noFill/>
        </p:spPr>
        <p:txBody>
          <a:bodyPr wrap="square" rtlCol="0">
            <a:spAutoFit/>
          </a:bodyPr>
          <a:lstStyle/>
          <a:p>
            <a:r>
              <a:rPr lang="en-US" sz="11500" spc="600" dirty="0">
                <a:latin typeface="Cunia" pitchFamily="50" charset="0"/>
                <a:cs typeface="Cunia" pitchFamily="50" charset="0"/>
              </a:rPr>
              <a:t>THANK</a:t>
            </a:r>
          </a:p>
        </p:txBody>
      </p:sp>
      <p:sp>
        <p:nvSpPr>
          <p:cNvPr id="5" name="TextBox 4">
            <a:extLst>
              <a:ext uri="{FF2B5EF4-FFF2-40B4-BE49-F238E27FC236}">
                <a16:creationId xmlns:a16="http://schemas.microsoft.com/office/drawing/2014/main" id="{766B8EBC-4A56-6F2E-FA58-8D7012D0303F}"/>
              </a:ext>
            </a:extLst>
          </p:cNvPr>
          <p:cNvSpPr txBox="1"/>
          <p:nvPr/>
        </p:nvSpPr>
        <p:spPr>
          <a:xfrm>
            <a:off x="8181473" y="2187543"/>
            <a:ext cx="1604210" cy="1862048"/>
          </a:xfrm>
          <a:prstGeom prst="rect">
            <a:avLst/>
          </a:prstGeom>
          <a:noFill/>
        </p:spPr>
        <p:txBody>
          <a:bodyPr wrap="square" rtlCol="0">
            <a:spAutoFit/>
          </a:bodyPr>
          <a:lstStyle/>
          <a:p>
            <a:pPr marL="0"/>
            <a:r>
              <a:rPr lang="en-US" sz="11500" dirty="0">
                <a:solidFill>
                  <a:srgbClr val="B1483D"/>
                </a:solidFill>
                <a:latin typeface="Cunia" pitchFamily="50" charset="0"/>
                <a:cs typeface="Cunia" pitchFamily="50" charset="0"/>
              </a:rPr>
              <a:t>Y</a:t>
            </a:r>
          </a:p>
        </p:txBody>
      </p:sp>
      <p:sp>
        <p:nvSpPr>
          <p:cNvPr id="6" name="TextBox 5">
            <a:extLst>
              <a:ext uri="{FF2B5EF4-FFF2-40B4-BE49-F238E27FC236}">
                <a16:creationId xmlns:a16="http://schemas.microsoft.com/office/drawing/2014/main" id="{40D752E3-9D4E-7751-FD4A-CFF1BB19DDF4}"/>
              </a:ext>
            </a:extLst>
          </p:cNvPr>
          <p:cNvSpPr txBox="1"/>
          <p:nvPr/>
        </p:nvSpPr>
        <p:spPr>
          <a:xfrm>
            <a:off x="8181473" y="3474162"/>
            <a:ext cx="1604210" cy="1862048"/>
          </a:xfrm>
          <a:prstGeom prst="rect">
            <a:avLst/>
          </a:prstGeom>
          <a:noFill/>
        </p:spPr>
        <p:txBody>
          <a:bodyPr wrap="square" rtlCol="0">
            <a:spAutoFit/>
          </a:bodyPr>
          <a:lstStyle/>
          <a:p>
            <a:pPr marL="0"/>
            <a:r>
              <a:rPr lang="en-US" sz="11500" dirty="0">
                <a:solidFill>
                  <a:srgbClr val="B1483D"/>
                </a:solidFill>
                <a:latin typeface="Cunia" pitchFamily="50" charset="0"/>
                <a:cs typeface="Cunia" pitchFamily="50" charset="0"/>
              </a:rPr>
              <a:t>o</a:t>
            </a:r>
          </a:p>
        </p:txBody>
      </p:sp>
      <p:sp>
        <p:nvSpPr>
          <p:cNvPr id="8" name="TextBox 7">
            <a:extLst>
              <a:ext uri="{FF2B5EF4-FFF2-40B4-BE49-F238E27FC236}">
                <a16:creationId xmlns:a16="http://schemas.microsoft.com/office/drawing/2014/main" id="{97076792-3CC8-9F1C-4259-740B738DD405}"/>
              </a:ext>
            </a:extLst>
          </p:cNvPr>
          <p:cNvSpPr txBox="1"/>
          <p:nvPr/>
        </p:nvSpPr>
        <p:spPr>
          <a:xfrm>
            <a:off x="8181473" y="4797220"/>
            <a:ext cx="1604210" cy="1862048"/>
          </a:xfrm>
          <a:prstGeom prst="rect">
            <a:avLst/>
          </a:prstGeom>
          <a:noFill/>
        </p:spPr>
        <p:txBody>
          <a:bodyPr wrap="square" rtlCol="0">
            <a:spAutoFit/>
          </a:bodyPr>
          <a:lstStyle/>
          <a:p>
            <a:pPr marL="0"/>
            <a:r>
              <a:rPr lang="en-US" sz="11500" dirty="0">
                <a:solidFill>
                  <a:srgbClr val="B1483D"/>
                </a:solidFill>
                <a:latin typeface="Cunia" pitchFamily="50" charset="0"/>
                <a:cs typeface="Cunia" pitchFamily="50" charset="0"/>
              </a:rPr>
              <a:t>U</a:t>
            </a:r>
          </a:p>
        </p:txBody>
      </p:sp>
    </p:spTree>
    <p:extLst>
      <p:ext uri="{BB962C8B-B14F-4D97-AF65-F5344CB8AC3E}">
        <p14:creationId xmlns:p14="http://schemas.microsoft.com/office/powerpoint/2010/main" val="670521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7_Blank">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4E2D7D-00EA-F692-7AAE-AFD069284C6B}"/>
              </a:ext>
            </a:extLst>
          </p:cNvPr>
          <p:cNvSpPr txBox="1"/>
          <p:nvPr/>
        </p:nvSpPr>
        <p:spPr>
          <a:xfrm>
            <a:off x="2654968" y="1101734"/>
            <a:ext cx="6031832" cy="1862048"/>
          </a:xfrm>
          <a:prstGeom prst="rect">
            <a:avLst/>
          </a:prstGeom>
          <a:noFill/>
        </p:spPr>
        <p:txBody>
          <a:bodyPr wrap="square" rtlCol="0">
            <a:spAutoFit/>
          </a:bodyPr>
          <a:lstStyle/>
          <a:p>
            <a:r>
              <a:rPr lang="en-US" sz="11500" spc="600" dirty="0">
                <a:solidFill>
                  <a:schemeClr val="bg1">
                    <a:lumMod val="85000"/>
                  </a:schemeClr>
                </a:solidFill>
                <a:latin typeface="Cunia" pitchFamily="50" charset="0"/>
                <a:cs typeface="Cunia" pitchFamily="50" charset="0"/>
              </a:rPr>
              <a:t>THANK</a:t>
            </a:r>
          </a:p>
        </p:txBody>
      </p:sp>
      <p:sp>
        <p:nvSpPr>
          <p:cNvPr id="5" name="TextBox 4">
            <a:extLst>
              <a:ext uri="{FF2B5EF4-FFF2-40B4-BE49-F238E27FC236}">
                <a16:creationId xmlns:a16="http://schemas.microsoft.com/office/drawing/2014/main" id="{766B8EBC-4A56-6F2E-FA58-8D7012D0303F}"/>
              </a:ext>
            </a:extLst>
          </p:cNvPr>
          <p:cNvSpPr txBox="1"/>
          <p:nvPr/>
        </p:nvSpPr>
        <p:spPr>
          <a:xfrm>
            <a:off x="8181473" y="2187543"/>
            <a:ext cx="1604210" cy="1862048"/>
          </a:xfrm>
          <a:prstGeom prst="rect">
            <a:avLst/>
          </a:prstGeom>
          <a:noFill/>
        </p:spPr>
        <p:txBody>
          <a:bodyPr wrap="square" rtlCol="0">
            <a:spAutoFit/>
          </a:bodyPr>
          <a:lstStyle/>
          <a:p>
            <a:pPr marL="0"/>
            <a:r>
              <a:rPr lang="en-US" sz="11500" dirty="0">
                <a:solidFill>
                  <a:srgbClr val="C57869"/>
                </a:solidFill>
                <a:latin typeface="Cunia" pitchFamily="50" charset="0"/>
                <a:cs typeface="Cunia" pitchFamily="50" charset="0"/>
              </a:rPr>
              <a:t>Y</a:t>
            </a:r>
          </a:p>
        </p:txBody>
      </p:sp>
      <p:sp>
        <p:nvSpPr>
          <p:cNvPr id="6" name="TextBox 5">
            <a:extLst>
              <a:ext uri="{FF2B5EF4-FFF2-40B4-BE49-F238E27FC236}">
                <a16:creationId xmlns:a16="http://schemas.microsoft.com/office/drawing/2014/main" id="{40D752E3-9D4E-7751-FD4A-CFF1BB19DDF4}"/>
              </a:ext>
            </a:extLst>
          </p:cNvPr>
          <p:cNvSpPr txBox="1"/>
          <p:nvPr/>
        </p:nvSpPr>
        <p:spPr>
          <a:xfrm>
            <a:off x="8181473" y="3474162"/>
            <a:ext cx="1604210" cy="1862048"/>
          </a:xfrm>
          <a:prstGeom prst="rect">
            <a:avLst/>
          </a:prstGeom>
          <a:noFill/>
        </p:spPr>
        <p:txBody>
          <a:bodyPr wrap="square" rtlCol="0">
            <a:spAutoFit/>
          </a:bodyPr>
          <a:lstStyle/>
          <a:p>
            <a:pPr marL="0"/>
            <a:r>
              <a:rPr lang="en-US" sz="11500" dirty="0">
                <a:solidFill>
                  <a:srgbClr val="C57869"/>
                </a:solidFill>
                <a:latin typeface="Cunia" pitchFamily="50" charset="0"/>
                <a:cs typeface="Cunia" pitchFamily="50" charset="0"/>
              </a:rPr>
              <a:t>o</a:t>
            </a:r>
          </a:p>
        </p:txBody>
      </p:sp>
      <p:sp>
        <p:nvSpPr>
          <p:cNvPr id="8" name="TextBox 7">
            <a:extLst>
              <a:ext uri="{FF2B5EF4-FFF2-40B4-BE49-F238E27FC236}">
                <a16:creationId xmlns:a16="http://schemas.microsoft.com/office/drawing/2014/main" id="{97076792-3CC8-9F1C-4259-740B738DD405}"/>
              </a:ext>
            </a:extLst>
          </p:cNvPr>
          <p:cNvSpPr txBox="1"/>
          <p:nvPr/>
        </p:nvSpPr>
        <p:spPr>
          <a:xfrm>
            <a:off x="8181473" y="4797220"/>
            <a:ext cx="1604210" cy="1862048"/>
          </a:xfrm>
          <a:prstGeom prst="rect">
            <a:avLst/>
          </a:prstGeom>
          <a:noFill/>
        </p:spPr>
        <p:txBody>
          <a:bodyPr wrap="square" rtlCol="0">
            <a:spAutoFit/>
          </a:bodyPr>
          <a:lstStyle/>
          <a:p>
            <a:pPr marL="0"/>
            <a:r>
              <a:rPr lang="en-US" sz="11500" dirty="0">
                <a:solidFill>
                  <a:srgbClr val="C57869"/>
                </a:solidFill>
                <a:latin typeface="Cunia" pitchFamily="50" charset="0"/>
                <a:cs typeface="Cunia" pitchFamily="50" charset="0"/>
              </a:rPr>
              <a:t>U</a:t>
            </a:r>
          </a:p>
        </p:txBody>
      </p:sp>
    </p:spTree>
    <p:extLst>
      <p:ext uri="{BB962C8B-B14F-4D97-AF65-F5344CB8AC3E}">
        <p14:creationId xmlns:p14="http://schemas.microsoft.com/office/powerpoint/2010/main" val="3256648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E7E5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27E9A-F363-6711-8D42-BA3B0E5CF162}"/>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7C070163-F980-F75C-B93A-A3FFD26A8A92}"/>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003171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F430C5-00A8-4B53-8189-3853A7467E5D}"/>
              </a:ext>
            </a:extLst>
          </p:cNvPr>
          <p:cNvSpPr>
            <a:spLocks noGrp="1"/>
          </p:cNvSpPr>
          <p:nvPr>
            <p:ph type="dt" sz="half" idx="10"/>
          </p:nvPr>
        </p:nvSpPr>
        <p:spPr/>
        <p:txBody>
          <a:bodyPr/>
          <a:lstStyle/>
          <a:p>
            <a:fld id="{ABCC21DB-F815-42E5-84B6-E170DE2E7766}" type="datetimeFigureOut">
              <a:rPr lang="en-IN" smtClean="0"/>
              <a:t>30-12-2024</a:t>
            </a:fld>
            <a:endParaRPr lang="en-IN"/>
          </a:p>
        </p:txBody>
      </p:sp>
      <p:sp>
        <p:nvSpPr>
          <p:cNvPr id="3" name="Footer Placeholder 2">
            <a:extLst>
              <a:ext uri="{FF2B5EF4-FFF2-40B4-BE49-F238E27FC236}">
                <a16:creationId xmlns:a16="http://schemas.microsoft.com/office/drawing/2014/main" id="{84BF081F-49A6-4928-8DB3-761197EEEDA4}"/>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C41030C0-F468-4202-9205-74E858239E2A}"/>
              </a:ext>
            </a:extLst>
          </p:cNvPr>
          <p:cNvSpPr>
            <a:spLocks noGrp="1"/>
          </p:cNvSpPr>
          <p:nvPr>
            <p:ph type="sldNum" sz="quarter" idx="12"/>
          </p:nvPr>
        </p:nvSpPr>
        <p:spPr/>
        <p:txBody>
          <a:bodyPr/>
          <a:lstStyle/>
          <a:p>
            <a:fld id="{B40A0A08-4CA3-4201-897E-D23DED3811F8}" type="slidenum">
              <a:rPr lang="en-IN" smtClean="0"/>
              <a:t>‹#›</a:t>
            </a:fld>
            <a:endParaRPr lang="en-IN"/>
          </a:p>
        </p:txBody>
      </p:sp>
    </p:spTree>
    <p:extLst>
      <p:ext uri="{BB962C8B-B14F-4D97-AF65-F5344CB8AC3E}">
        <p14:creationId xmlns:p14="http://schemas.microsoft.com/office/powerpoint/2010/main" val="1393880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E7E5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F1D40-BEDE-4BEF-FC9A-09C58F05C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42B220-1560-CC3C-1B01-BA926755BC8B}"/>
              </a:ext>
            </a:extLst>
          </p:cNvPr>
          <p:cNvSpPr>
            <a:spLocks noGrp="1"/>
          </p:cNvSpPr>
          <p:nvPr>
            <p:ph type="pic" idx="1"/>
          </p:nvPr>
        </p:nvSpPr>
        <p:spPr>
          <a:xfrm>
            <a:off x="5183188" y="0"/>
            <a:ext cx="7008812"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F40261F-A137-D7D0-2166-69E816E478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41718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9155B8D-627D-8E5E-8E0D-340267CD78B5}"/>
              </a:ext>
            </a:extLst>
          </p:cNvPr>
          <p:cNvSpPr/>
          <p:nvPr/>
        </p:nvSpPr>
        <p:spPr>
          <a:xfrm>
            <a:off x="304800" y="1475874"/>
            <a:ext cx="10363200" cy="5017001"/>
          </a:xfrm>
          <a:prstGeom prst="rect">
            <a:avLst/>
          </a:prstGeom>
          <a:solidFill>
            <a:srgbClr val="E7E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83A9CB-FAEF-DA2D-F2C3-5BE0CB8596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D7FCD5-65CD-500D-F578-3A744DA42A30}"/>
              </a:ext>
            </a:extLst>
          </p:cNvPr>
          <p:cNvSpPr>
            <a:spLocks noGrp="1"/>
          </p:cNvSpPr>
          <p:nvPr>
            <p:ph idx="1"/>
          </p:nvPr>
        </p:nvSpPr>
        <p:spPr>
          <a:xfrm>
            <a:off x="603584" y="1906545"/>
            <a:ext cx="9765632" cy="41556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0451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Vertical Text">
    <p:bg>
      <p:bgPr>
        <a:solidFill>
          <a:srgbClr val="C77E6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8B330-8966-8605-3711-D2CF812DA94F}"/>
              </a:ext>
            </a:extLst>
          </p:cNvPr>
          <p:cNvSpPr>
            <a:spLocks noGrp="1"/>
          </p:cNvSpPr>
          <p:nvPr>
            <p:ph type="title"/>
          </p:nvPr>
        </p:nvSpPr>
        <p:spPr>
          <a:xfrm>
            <a:off x="373743" y="324849"/>
            <a:ext cx="10515600" cy="723446"/>
          </a:xfrm>
        </p:spPr>
        <p:txBody>
          <a:bodyPr/>
          <a:lstStyle>
            <a:lvl1pPr>
              <a:defRPr>
                <a:solidFill>
                  <a:schemeClr val="bg1"/>
                </a:solidFill>
              </a:defRPr>
            </a:lvl1pPr>
          </a:lstStyle>
          <a:p>
            <a:r>
              <a:rPr lang="en-US"/>
              <a:t>Click to edit Master title style</a:t>
            </a:r>
          </a:p>
        </p:txBody>
      </p:sp>
      <p:sp>
        <p:nvSpPr>
          <p:cNvPr id="7" name="Picture Placeholder 2">
            <a:extLst>
              <a:ext uri="{FF2B5EF4-FFF2-40B4-BE49-F238E27FC236}">
                <a16:creationId xmlns:a16="http://schemas.microsoft.com/office/drawing/2014/main" id="{2CC39677-FCFA-2ABC-E289-B20AF7C0C98E}"/>
              </a:ext>
            </a:extLst>
          </p:cNvPr>
          <p:cNvSpPr>
            <a:spLocks noGrp="1"/>
          </p:cNvSpPr>
          <p:nvPr>
            <p:ph type="pic" idx="1"/>
          </p:nvPr>
        </p:nvSpPr>
        <p:spPr>
          <a:xfrm>
            <a:off x="4449354" y="1805577"/>
            <a:ext cx="3108960" cy="31089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Picture Placeholder 2">
            <a:extLst>
              <a:ext uri="{FF2B5EF4-FFF2-40B4-BE49-F238E27FC236}">
                <a16:creationId xmlns:a16="http://schemas.microsoft.com/office/drawing/2014/main" id="{94726F5C-CCAD-4B12-A4F9-2C1982872310}"/>
              </a:ext>
            </a:extLst>
          </p:cNvPr>
          <p:cNvSpPr>
            <a:spLocks noGrp="1"/>
          </p:cNvSpPr>
          <p:nvPr>
            <p:ph type="pic" idx="10"/>
          </p:nvPr>
        </p:nvSpPr>
        <p:spPr>
          <a:xfrm>
            <a:off x="8060508" y="1778726"/>
            <a:ext cx="3108960" cy="31089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Picture Placeholder 2">
            <a:extLst>
              <a:ext uri="{FF2B5EF4-FFF2-40B4-BE49-F238E27FC236}">
                <a16:creationId xmlns:a16="http://schemas.microsoft.com/office/drawing/2014/main" id="{2055EF1B-D2E1-ACD9-F6DA-AFD72EF5B741}"/>
              </a:ext>
            </a:extLst>
          </p:cNvPr>
          <p:cNvSpPr>
            <a:spLocks noGrp="1"/>
          </p:cNvSpPr>
          <p:nvPr>
            <p:ph type="pic" idx="11"/>
          </p:nvPr>
        </p:nvSpPr>
        <p:spPr>
          <a:xfrm>
            <a:off x="838200" y="1805577"/>
            <a:ext cx="3108960" cy="31089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3" name="Text Placeholder 20">
            <a:extLst>
              <a:ext uri="{FF2B5EF4-FFF2-40B4-BE49-F238E27FC236}">
                <a16:creationId xmlns:a16="http://schemas.microsoft.com/office/drawing/2014/main" id="{617CD142-A747-4330-DB31-AF57EF27A46A}"/>
              </a:ext>
            </a:extLst>
          </p:cNvPr>
          <p:cNvSpPr>
            <a:spLocks noGrp="1"/>
          </p:cNvSpPr>
          <p:nvPr>
            <p:ph type="body" sz="quarter" idx="12"/>
          </p:nvPr>
        </p:nvSpPr>
        <p:spPr>
          <a:xfrm>
            <a:off x="838201" y="5061798"/>
            <a:ext cx="3108960" cy="601662"/>
          </a:xfrm>
          <a:solidFill>
            <a:srgbClr val="E7E7E5"/>
          </a:solidFill>
          <a:ln w="19050">
            <a:noFill/>
          </a:ln>
        </p:spPr>
        <p:txBody>
          <a:bodyPr anchor="ctr">
            <a:noAutofit/>
          </a:bodyPr>
          <a:lstStyle>
            <a:lvl1pPr marL="0" indent="0">
              <a:buFontTx/>
              <a:buNone/>
              <a:defRPr sz="1800"/>
            </a:lvl1pPr>
          </a:lstStyle>
          <a:p>
            <a:pPr lvl="0"/>
            <a:r>
              <a:rPr lang="en-US"/>
              <a:t>Click to edit Master text styles</a:t>
            </a:r>
          </a:p>
        </p:txBody>
      </p:sp>
      <p:sp>
        <p:nvSpPr>
          <p:cNvPr id="4" name="Text Placeholder 20">
            <a:extLst>
              <a:ext uri="{FF2B5EF4-FFF2-40B4-BE49-F238E27FC236}">
                <a16:creationId xmlns:a16="http://schemas.microsoft.com/office/drawing/2014/main" id="{01D0CA5B-F31B-F0A8-4EDC-77BBB0357AE2}"/>
              </a:ext>
            </a:extLst>
          </p:cNvPr>
          <p:cNvSpPr>
            <a:spLocks noGrp="1"/>
          </p:cNvSpPr>
          <p:nvPr>
            <p:ph type="body" sz="quarter" idx="13"/>
          </p:nvPr>
        </p:nvSpPr>
        <p:spPr>
          <a:xfrm>
            <a:off x="4449354" y="5070157"/>
            <a:ext cx="3108960" cy="601662"/>
          </a:xfrm>
          <a:solidFill>
            <a:srgbClr val="E7E7E5"/>
          </a:solidFill>
          <a:ln w="19050">
            <a:noFill/>
          </a:ln>
        </p:spPr>
        <p:txBody>
          <a:bodyPr anchor="ctr">
            <a:noAutofit/>
          </a:bodyPr>
          <a:lstStyle>
            <a:lvl1pPr marL="0" indent="0">
              <a:buFontTx/>
              <a:buNone/>
              <a:defRPr sz="1800"/>
            </a:lvl1pPr>
          </a:lstStyle>
          <a:p>
            <a:pPr lvl="0"/>
            <a:r>
              <a:rPr lang="en-US"/>
              <a:t>Click to edit Master text styles</a:t>
            </a:r>
          </a:p>
        </p:txBody>
      </p:sp>
      <p:sp>
        <p:nvSpPr>
          <p:cNvPr id="5" name="Text Placeholder 20">
            <a:extLst>
              <a:ext uri="{FF2B5EF4-FFF2-40B4-BE49-F238E27FC236}">
                <a16:creationId xmlns:a16="http://schemas.microsoft.com/office/drawing/2014/main" id="{4E2E1321-6FE3-8C5A-44DC-B34F393AD925}"/>
              </a:ext>
            </a:extLst>
          </p:cNvPr>
          <p:cNvSpPr>
            <a:spLocks noGrp="1"/>
          </p:cNvSpPr>
          <p:nvPr>
            <p:ph type="body" sz="quarter" idx="14"/>
          </p:nvPr>
        </p:nvSpPr>
        <p:spPr>
          <a:xfrm>
            <a:off x="8060508" y="5070157"/>
            <a:ext cx="3108960" cy="601662"/>
          </a:xfrm>
          <a:solidFill>
            <a:srgbClr val="E7E7E5"/>
          </a:solidFill>
          <a:ln w="19050">
            <a:noFill/>
          </a:ln>
        </p:spPr>
        <p:txBody>
          <a:bodyPr anchor="ctr">
            <a:noAutofit/>
          </a:bodyPr>
          <a:lstStyle>
            <a:lvl1pPr marL="0" indent="0">
              <a:buFontTx/>
              <a:buNone/>
              <a:defRPr sz="1800"/>
            </a:lvl1pPr>
          </a:lstStyle>
          <a:p>
            <a:pPr lvl="0"/>
            <a:r>
              <a:rPr lang="en-US"/>
              <a:t>Click to edit Master text styles</a:t>
            </a:r>
          </a:p>
        </p:txBody>
      </p:sp>
    </p:spTree>
    <p:extLst>
      <p:ext uri="{BB962C8B-B14F-4D97-AF65-F5344CB8AC3E}">
        <p14:creationId xmlns:p14="http://schemas.microsoft.com/office/powerpoint/2010/main" val="3185919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DE18D-6D80-719C-F7B7-1ED19A385E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C7E054-5E52-A82E-5276-80C2ACB6D5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F0D761-FE05-4F99-353D-00253D2743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0445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DE7A36-0125-24CC-A2DD-FDE8118BB695}"/>
              </a:ext>
            </a:extLst>
          </p:cNvPr>
          <p:cNvSpPr/>
          <p:nvPr/>
        </p:nvSpPr>
        <p:spPr>
          <a:xfrm>
            <a:off x="8548912" y="0"/>
            <a:ext cx="3643088" cy="6858000"/>
          </a:xfrm>
          <a:prstGeom prst="rect">
            <a:avLst/>
          </a:prstGeom>
          <a:solidFill>
            <a:srgbClr val="CE8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a:extLst>
              <a:ext uri="{FF2B5EF4-FFF2-40B4-BE49-F238E27FC236}">
                <a16:creationId xmlns:a16="http://schemas.microsoft.com/office/drawing/2014/main" id="{9EF67F7B-428B-DE4A-834B-8DDED9EDB3A9}"/>
              </a:ext>
            </a:extLst>
          </p:cNvPr>
          <p:cNvSpPr>
            <a:spLocks noGrp="1"/>
          </p:cNvSpPr>
          <p:nvPr>
            <p:ph type="pic" idx="1"/>
          </p:nvPr>
        </p:nvSpPr>
        <p:spPr>
          <a:xfrm>
            <a:off x="-1" y="0"/>
            <a:ext cx="8548913" cy="31931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a:extLst>
              <a:ext uri="{FF2B5EF4-FFF2-40B4-BE49-F238E27FC236}">
                <a16:creationId xmlns:a16="http://schemas.microsoft.com/office/drawing/2014/main" id="{758C5D68-3A42-9ACD-6702-04586C5C70CF}"/>
              </a:ext>
            </a:extLst>
          </p:cNvPr>
          <p:cNvSpPr>
            <a:spLocks noGrp="1"/>
          </p:cNvSpPr>
          <p:nvPr>
            <p:ph type="title"/>
          </p:nvPr>
        </p:nvSpPr>
        <p:spPr>
          <a:xfrm>
            <a:off x="448353" y="488721"/>
            <a:ext cx="8100559" cy="1325563"/>
          </a:xfrm>
        </p:spPr>
        <p:txBody>
          <a:bodyPr/>
          <a:lstStyle/>
          <a:p>
            <a:r>
              <a:rPr lang="en-US"/>
              <a:t>Click to edit Master title style</a:t>
            </a:r>
          </a:p>
        </p:txBody>
      </p:sp>
      <p:cxnSp>
        <p:nvCxnSpPr>
          <p:cNvPr id="5" name="Straight Connector 4">
            <a:extLst>
              <a:ext uri="{FF2B5EF4-FFF2-40B4-BE49-F238E27FC236}">
                <a16:creationId xmlns:a16="http://schemas.microsoft.com/office/drawing/2014/main" id="{D6FAD664-4275-B861-2415-2CADB618A0DE}"/>
              </a:ext>
            </a:extLst>
          </p:cNvPr>
          <p:cNvCxnSpPr>
            <a:cxnSpLocks/>
          </p:cNvCxnSpPr>
          <p:nvPr/>
        </p:nvCxnSpPr>
        <p:spPr>
          <a:xfrm>
            <a:off x="-1" y="6535412"/>
            <a:ext cx="12192000" cy="1676"/>
          </a:xfrm>
          <a:prstGeom prst="line">
            <a:avLst/>
          </a:prstGeom>
          <a:ln w="19050" cap="rnd">
            <a:solidFill>
              <a:srgbClr val="C77E6F"/>
            </a:solidFill>
            <a:prstDash val="solid"/>
            <a:round/>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5F74818A-7472-68A8-8032-B888BDA28770}"/>
              </a:ext>
            </a:extLst>
          </p:cNvPr>
          <p:cNvGrpSpPr/>
          <p:nvPr/>
        </p:nvGrpSpPr>
        <p:grpSpPr>
          <a:xfrm>
            <a:off x="10785314" y="6311900"/>
            <a:ext cx="1009934" cy="450376"/>
            <a:chOff x="10785314" y="6311900"/>
            <a:chExt cx="1009934" cy="450376"/>
          </a:xfrm>
        </p:grpSpPr>
        <p:sp>
          <p:nvSpPr>
            <p:cNvPr id="3" name="Rectangle 2">
              <a:extLst>
                <a:ext uri="{FF2B5EF4-FFF2-40B4-BE49-F238E27FC236}">
                  <a16:creationId xmlns:a16="http://schemas.microsoft.com/office/drawing/2014/main" id="{78BBD220-127A-2D7B-2A80-048823EB526A}"/>
                </a:ext>
              </a:extLst>
            </p:cNvPr>
            <p:cNvSpPr/>
            <p:nvPr userDrawn="1"/>
          </p:nvSpPr>
          <p:spPr>
            <a:xfrm>
              <a:off x="10785314" y="6311900"/>
              <a:ext cx="1009934" cy="450376"/>
            </a:xfrm>
            <a:prstGeom prst="rect">
              <a:avLst/>
            </a:prstGeom>
            <a:solidFill>
              <a:schemeClr val="bg1"/>
            </a:solidFill>
            <a:ln w="19050">
              <a:solidFill>
                <a:srgbClr val="9062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ext, logo&#10;&#10;Description automatically generated">
              <a:extLst>
                <a:ext uri="{FF2B5EF4-FFF2-40B4-BE49-F238E27FC236}">
                  <a16:creationId xmlns:a16="http://schemas.microsoft.com/office/drawing/2014/main" id="{AB4ED3B6-A178-3BA3-EC90-78B305410C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3175" y="6391971"/>
              <a:ext cx="694211" cy="348017"/>
            </a:xfrm>
            <a:prstGeom prst="rect">
              <a:avLst/>
            </a:prstGeom>
            <a:noFill/>
            <a:effectLst/>
          </p:spPr>
        </p:pic>
      </p:grpSp>
    </p:spTree>
    <p:extLst>
      <p:ext uri="{BB962C8B-B14F-4D97-AF65-F5344CB8AC3E}">
        <p14:creationId xmlns:p14="http://schemas.microsoft.com/office/powerpoint/2010/main" val="1776073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DE7A36-0125-24CC-A2DD-FDE8118BB695}"/>
              </a:ext>
            </a:extLst>
          </p:cNvPr>
          <p:cNvSpPr/>
          <p:nvPr/>
        </p:nvSpPr>
        <p:spPr>
          <a:xfrm>
            <a:off x="8548912" y="0"/>
            <a:ext cx="3643088" cy="6858000"/>
          </a:xfrm>
          <a:prstGeom prst="rect">
            <a:avLst/>
          </a:prstGeom>
          <a:solidFill>
            <a:srgbClr val="885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a:extLst>
              <a:ext uri="{FF2B5EF4-FFF2-40B4-BE49-F238E27FC236}">
                <a16:creationId xmlns:a16="http://schemas.microsoft.com/office/drawing/2014/main" id="{9EF67F7B-428B-DE4A-834B-8DDED9EDB3A9}"/>
              </a:ext>
            </a:extLst>
          </p:cNvPr>
          <p:cNvSpPr>
            <a:spLocks noGrp="1"/>
          </p:cNvSpPr>
          <p:nvPr>
            <p:ph type="pic" idx="1"/>
          </p:nvPr>
        </p:nvSpPr>
        <p:spPr>
          <a:xfrm>
            <a:off x="8895862" y="220745"/>
            <a:ext cx="2949188" cy="59683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a:extLst>
              <a:ext uri="{FF2B5EF4-FFF2-40B4-BE49-F238E27FC236}">
                <a16:creationId xmlns:a16="http://schemas.microsoft.com/office/drawing/2014/main" id="{758C5D68-3A42-9ACD-6702-04586C5C70CF}"/>
              </a:ext>
            </a:extLst>
          </p:cNvPr>
          <p:cNvSpPr>
            <a:spLocks noGrp="1"/>
          </p:cNvSpPr>
          <p:nvPr>
            <p:ph type="title"/>
          </p:nvPr>
        </p:nvSpPr>
        <p:spPr>
          <a:xfrm>
            <a:off x="0" y="271007"/>
            <a:ext cx="8100559" cy="1325563"/>
          </a:xfrm>
        </p:spPr>
        <p:txBody>
          <a:bodyPr/>
          <a:lstStyle/>
          <a:p>
            <a:r>
              <a:rPr lang="en-US"/>
              <a:t>Click to edit Master title style</a:t>
            </a:r>
          </a:p>
        </p:txBody>
      </p:sp>
      <p:grpSp>
        <p:nvGrpSpPr>
          <p:cNvPr id="8" name="Group 7">
            <a:extLst>
              <a:ext uri="{FF2B5EF4-FFF2-40B4-BE49-F238E27FC236}">
                <a16:creationId xmlns:a16="http://schemas.microsoft.com/office/drawing/2014/main" id="{5F74818A-7472-68A8-8032-B888BDA28770}"/>
              </a:ext>
            </a:extLst>
          </p:cNvPr>
          <p:cNvGrpSpPr/>
          <p:nvPr/>
        </p:nvGrpSpPr>
        <p:grpSpPr>
          <a:xfrm>
            <a:off x="10122486" y="6310224"/>
            <a:ext cx="1009934" cy="450376"/>
            <a:chOff x="10785314" y="6311900"/>
            <a:chExt cx="1009934" cy="450376"/>
          </a:xfrm>
        </p:grpSpPr>
        <p:sp>
          <p:nvSpPr>
            <p:cNvPr id="3" name="Rectangle 2">
              <a:extLst>
                <a:ext uri="{FF2B5EF4-FFF2-40B4-BE49-F238E27FC236}">
                  <a16:creationId xmlns:a16="http://schemas.microsoft.com/office/drawing/2014/main" id="{78BBD220-127A-2D7B-2A80-048823EB526A}"/>
                </a:ext>
              </a:extLst>
            </p:cNvPr>
            <p:cNvSpPr/>
            <p:nvPr userDrawn="1"/>
          </p:nvSpPr>
          <p:spPr>
            <a:xfrm>
              <a:off x="10785314" y="6311900"/>
              <a:ext cx="1009934" cy="450376"/>
            </a:xfrm>
            <a:prstGeom prst="rect">
              <a:avLst/>
            </a:prstGeom>
            <a:solidFill>
              <a:schemeClr val="bg1"/>
            </a:solidFill>
            <a:ln w="19050">
              <a:solidFill>
                <a:srgbClr val="9062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ext, logo&#10;&#10;Description automatically generated">
              <a:extLst>
                <a:ext uri="{FF2B5EF4-FFF2-40B4-BE49-F238E27FC236}">
                  <a16:creationId xmlns:a16="http://schemas.microsoft.com/office/drawing/2014/main" id="{AB4ED3B6-A178-3BA3-EC90-78B305410C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3175" y="6391971"/>
              <a:ext cx="694211" cy="348017"/>
            </a:xfrm>
            <a:prstGeom prst="rect">
              <a:avLst/>
            </a:prstGeom>
            <a:noFill/>
            <a:effectLst/>
          </p:spPr>
        </p:pic>
      </p:grpSp>
      <p:sp>
        <p:nvSpPr>
          <p:cNvPr id="10" name="Text Placeholder 9">
            <a:extLst>
              <a:ext uri="{FF2B5EF4-FFF2-40B4-BE49-F238E27FC236}">
                <a16:creationId xmlns:a16="http://schemas.microsoft.com/office/drawing/2014/main" id="{4D5EE264-7E58-BFBF-0AAD-80BBCBCE966C}"/>
              </a:ext>
            </a:extLst>
          </p:cNvPr>
          <p:cNvSpPr>
            <a:spLocks noGrp="1"/>
          </p:cNvSpPr>
          <p:nvPr>
            <p:ph type="body" sz="quarter" idx="10"/>
          </p:nvPr>
        </p:nvSpPr>
        <p:spPr>
          <a:xfrm>
            <a:off x="535700" y="1982906"/>
            <a:ext cx="5903913" cy="3648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0562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DE7A36-0125-24CC-A2DD-FDE8118BB695}"/>
              </a:ext>
            </a:extLst>
          </p:cNvPr>
          <p:cNvSpPr/>
          <p:nvPr/>
        </p:nvSpPr>
        <p:spPr>
          <a:xfrm>
            <a:off x="-1" y="0"/>
            <a:ext cx="3643088" cy="6858000"/>
          </a:xfrm>
          <a:prstGeom prst="rect">
            <a:avLst/>
          </a:prstGeom>
          <a:solidFill>
            <a:srgbClr val="C77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8C5D68-3A42-9ACD-6702-04586C5C70CF}"/>
              </a:ext>
            </a:extLst>
          </p:cNvPr>
          <p:cNvSpPr>
            <a:spLocks noGrp="1"/>
          </p:cNvSpPr>
          <p:nvPr>
            <p:ph type="title"/>
          </p:nvPr>
        </p:nvSpPr>
        <p:spPr>
          <a:xfrm>
            <a:off x="4498634" y="205127"/>
            <a:ext cx="8100559" cy="1325563"/>
          </a:xfrm>
        </p:spPr>
        <p:txBody>
          <a:bodyPr/>
          <a:lstStyle/>
          <a:p>
            <a:r>
              <a:rPr lang="en-US"/>
              <a:t>Click to edit Master title style</a:t>
            </a:r>
          </a:p>
        </p:txBody>
      </p:sp>
      <p:grpSp>
        <p:nvGrpSpPr>
          <p:cNvPr id="8" name="Group 7">
            <a:extLst>
              <a:ext uri="{FF2B5EF4-FFF2-40B4-BE49-F238E27FC236}">
                <a16:creationId xmlns:a16="http://schemas.microsoft.com/office/drawing/2014/main" id="{5F74818A-7472-68A8-8032-B888BDA28770}"/>
              </a:ext>
            </a:extLst>
          </p:cNvPr>
          <p:cNvGrpSpPr/>
          <p:nvPr/>
        </p:nvGrpSpPr>
        <p:grpSpPr>
          <a:xfrm>
            <a:off x="10122486" y="6310224"/>
            <a:ext cx="1009934" cy="450376"/>
            <a:chOff x="10785314" y="6311900"/>
            <a:chExt cx="1009934" cy="450376"/>
          </a:xfrm>
        </p:grpSpPr>
        <p:sp>
          <p:nvSpPr>
            <p:cNvPr id="3" name="Rectangle 2">
              <a:extLst>
                <a:ext uri="{FF2B5EF4-FFF2-40B4-BE49-F238E27FC236}">
                  <a16:creationId xmlns:a16="http://schemas.microsoft.com/office/drawing/2014/main" id="{78BBD220-127A-2D7B-2A80-048823EB526A}"/>
                </a:ext>
              </a:extLst>
            </p:cNvPr>
            <p:cNvSpPr/>
            <p:nvPr userDrawn="1"/>
          </p:nvSpPr>
          <p:spPr>
            <a:xfrm>
              <a:off x="10785314" y="6311900"/>
              <a:ext cx="1009934" cy="450376"/>
            </a:xfrm>
            <a:prstGeom prst="rect">
              <a:avLst/>
            </a:prstGeom>
            <a:solidFill>
              <a:schemeClr val="bg1"/>
            </a:solidFill>
            <a:ln w="19050">
              <a:solidFill>
                <a:srgbClr val="9062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ext, logo&#10;&#10;Description automatically generated">
              <a:extLst>
                <a:ext uri="{FF2B5EF4-FFF2-40B4-BE49-F238E27FC236}">
                  <a16:creationId xmlns:a16="http://schemas.microsoft.com/office/drawing/2014/main" id="{AB4ED3B6-A178-3BA3-EC90-78B305410C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3175" y="6391971"/>
              <a:ext cx="694211" cy="348017"/>
            </a:xfrm>
            <a:prstGeom prst="rect">
              <a:avLst/>
            </a:prstGeom>
            <a:noFill/>
            <a:effectLst/>
          </p:spPr>
        </p:pic>
      </p:grpSp>
      <p:sp>
        <p:nvSpPr>
          <p:cNvPr id="10" name="Text Placeholder 9">
            <a:extLst>
              <a:ext uri="{FF2B5EF4-FFF2-40B4-BE49-F238E27FC236}">
                <a16:creationId xmlns:a16="http://schemas.microsoft.com/office/drawing/2014/main" id="{4D5EE264-7E58-BFBF-0AAD-80BBCBCE966C}"/>
              </a:ext>
            </a:extLst>
          </p:cNvPr>
          <p:cNvSpPr>
            <a:spLocks noGrp="1"/>
          </p:cNvSpPr>
          <p:nvPr>
            <p:ph type="body" sz="quarter" idx="10"/>
          </p:nvPr>
        </p:nvSpPr>
        <p:spPr>
          <a:xfrm>
            <a:off x="4498634" y="1970292"/>
            <a:ext cx="5903913" cy="3648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9658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53D3CA-2E75-91ED-6EC0-440A714B0E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A02F0A-5D05-6D72-D1F4-F7A782A11E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E09F1288-C218-7A70-8909-C41DDE9BFACA}"/>
              </a:ext>
            </a:extLst>
          </p:cNvPr>
          <p:cNvCxnSpPr>
            <a:cxnSpLocks/>
          </p:cNvCxnSpPr>
          <p:nvPr/>
        </p:nvCxnSpPr>
        <p:spPr>
          <a:xfrm>
            <a:off x="0" y="6542425"/>
            <a:ext cx="12192000" cy="1676"/>
          </a:xfrm>
          <a:prstGeom prst="line">
            <a:avLst/>
          </a:prstGeom>
          <a:ln w="19050" cap="rnd">
            <a:solidFill>
              <a:srgbClr val="D58E71"/>
            </a:solidFill>
            <a:prstDash val="solid"/>
            <a:round/>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66A573A2-C27D-D18C-E40D-9667E04D983A}"/>
              </a:ext>
            </a:extLst>
          </p:cNvPr>
          <p:cNvSpPr/>
          <p:nvPr/>
        </p:nvSpPr>
        <p:spPr>
          <a:xfrm>
            <a:off x="10785314" y="6311900"/>
            <a:ext cx="1009934" cy="450376"/>
          </a:xfrm>
          <a:prstGeom prst="rect">
            <a:avLst/>
          </a:prstGeom>
          <a:solidFill>
            <a:schemeClr val="bg1"/>
          </a:solidFill>
          <a:ln w="19050">
            <a:solidFill>
              <a:srgbClr val="C77E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ext, logo&#10;&#10;Description automatically generated">
            <a:extLst>
              <a:ext uri="{FF2B5EF4-FFF2-40B4-BE49-F238E27FC236}">
                <a16:creationId xmlns:a16="http://schemas.microsoft.com/office/drawing/2014/main" id="{46CA4A08-06B5-9BEE-5367-85D3624598F3}"/>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0943175" y="6391971"/>
            <a:ext cx="694211" cy="348017"/>
          </a:xfrm>
          <a:prstGeom prst="rect">
            <a:avLst/>
          </a:prstGeom>
          <a:noFill/>
          <a:effectLst/>
        </p:spPr>
      </p:pic>
      <p:sp>
        <p:nvSpPr>
          <p:cNvPr id="10" name="Right Triangle 9">
            <a:extLst>
              <a:ext uri="{FF2B5EF4-FFF2-40B4-BE49-F238E27FC236}">
                <a16:creationId xmlns:a16="http://schemas.microsoft.com/office/drawing/2014/main" id="{A761B8E3-1005-0AB9-0332-7782A961566F}"/>
              </a:ext>
            </a:extLst>
          </p:cNvPr>
          <p:cNvSpPr/>
          <p:nvPr/>
        </p:nvSpPr>
        <p:spPr>
          <a:xfrm rot="7764422" flipH="1" flipV="1">
            <a:off x="141468" y="-333429"/>
            <a:ext cx="539146" cy="662721"/>
          </a:xfrm>
          <a:prstGeom prst="rtTriangle">
            <a:avLst/>
          </a:prstGeom>
          <a:solidFill>
            <a:srgbClr val="C77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C955977-DF39-A0C7-21D1-35F13291DCD7}"/>
              </a:ext>
            </a:extLst>
          </p:cNvPr>
          <p:cNvCxnSpPr>
            <a:cxnSpLocks/>
          </p:cNvCxnSpPr>
          <p:nvPr/>
        </p:nvCxnSpPr>
        <p:spPr>
          <a:xfrm>
            <a:off x="0" y="6541699"/>
            <a:ext cx="6400800" cy="0"/>
          </a:xfrm>
          <a:prstGeom prst="line">
            <a:avLst/>
          </a:prstGeom>
          <a:ln w="104775">
            <a:solidFill>
              <a:srgbClr val="D58E7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A1BC6B3-A42E-9F0B-3E9E-90726D136729}"/>
              </a:ext>
            </a:extLst>
          </p:cNvPr>
          <p:cNvCxnSpPr>
            <a:cxnSpLocks/>
          </p:cNvCxnSpPr>
          <p:nvPr/>
        </p:nvCxnSpPr>
        <p:spPr>
          <a:xfrm>
            <a:off x="11795248" y="6565979"/>
            <a:ext cx="396752" cy="0"/>
          </a:xfrm>
          <a:prstGeom prst="line">
            <a:avLst/>
          </a:prstGeom>
          <a:ln w="104775">
            <a:solidFill>
              <a:srgbClr val="D58E7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12593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huggingface.co/GeneZC/MiniChat-1.5-3B" TargetMode="External"/><Relationship Id="rId2" Type="http://schemas.openxmlformats.org/officeDocument/2006/relationships/hyperlink" Target="https://huggingface.co/EleutherAI/gpt-neo-1.3B" TargetMode="External"/><Relationship Id="rId1" Type="http://schemas.openxmlformats.org/officeDocument/2006/relationships/slideLayout" Target="../slideLayouts/slideLayout12.xml"/><Relationship Id="rId6" Type="http://schemas.openxmlformats.org/officeDocument/2006/relationships/hyperlink" Target="https://huggingface.co/google/flan-t5-base" TargetMode="External"/><Relationship Id="rId5" Type="http://schemas.openxmlformats.org/officeDocument/2006/relationships/hyperlink" Target="https://huggingface.co/google/flan-t5-large" TargetMode="External"/><Relationship Id="rId4" Type="http://schemas.openxmlformats.org/officeDocument/2006/relationships/hyperlink" Target="https://huggingface.co/google-t5/t5-smal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mistral.ai/news/announcing-mistral-7b/" TargetMode="External"/><Relationship Id="rId2" Type="http://schemas.openxmlformats.org/officeDocument/2006/relationships/hyperlink" Target="https://huggingface.co/mistralai/Mistral-7B-Instruct-v0.2"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6B20-9292-1807-49E5-9E78D08860D1}"/>
              </a:ext>
            </a:extLst>
          </p:cNvPr>
          <p:cNvSpPr>
            <a:spLocks noGrp="1"/>
          </p:cNvSpPr>
          <p:nvPr>
            <p:ph type="ctrTitle"/>
          </p:nvPr>
        </p:nvSpPr>
        <p:spPr>
          <a:xfrm>
            <a:off x="5716306" y="1891002"/>
            <a:ext cx="6332873" cy="2387600"/>
          </a:xfrm>
        </p:spPr>
        <p:txBody>
          <a:bodyPr anchor="ctr">
            <a:normAutofit/>
          </a:bodyPr>
          <a:lstStyle/>
          <a:p>
            <a:pPr algn="r"/>
            <a:r>
              <a:rPr lang="en-US" sz="5400" dirty="0" err="1">
                <a:latin typeface="Rockwell" panose="02060603020205020403" pitchFamily="18" charset="0"/>
              </a:rPr>
              <a:t>Kapture</a:t>
            </a:r>
            <a:r>
              <a:rPr lang="en-US" sz="5400" dirty="0">
                <a:latin typeface="Rockwell" panose="02060603020205020403" pitchFamily="18" charset="0"/>
              </a:rPr>
              <a:t> &amp; Gen AI</a:t>
            </a:r>
            <a:br>
              <a:rPr lang="en-US" dirty="0">
                <a:latin typeface="Rockwell" panose="02060603020205020403" pitchFamily="18" charset="0"/>
              </a:rPr>
            </a:br>
            <a:r>
              <a:rPr lang="en-US" sz="4400" i="1" dirty="0">
                <a:latin typeface="Rockwell" panose="02060603020205020403" pitchFamily="18" charset="0"/>
              </a:rPr>
              <a:t>A Plan. An Approach.</a:t>
            </a:r>
            <a:endParaRPr lang="en-IN" sz="4400" i="1" dirty="0">
              <a:latin typeface="Rockwell" panose="02060603020205020403" pitchFamily="18" charset="0"/>
            </a:endParaRPr>
          </a:p>
        </p:txBody>
      </p:sp>
      <p:sp>
        <p:nvSpPr>
          <p:cNvPr id="3" name="TextBox 2">
            <a:extLst>
              <a:ext uri="{FF2B5EF4-FFF2-40B4-BE49-F238E27FC236}">
                <a16:creationId xmlns:a16="http://schemas.microsoft.com/office/drawing/2014/main" id="{EAA0E2D7-998C-5F02-48AF-20AEDB54B58D}"/>
              </a:ext>
            </a:extLst>
          </p:cNvPr>
          <p:cNvSpPr txBox="1"/>
          <p:nvPr/>
        </p:nvSpPr>
        <p:spPr>
          <a:xfrm>
            <a:off x="8072846" y="5277394"/>
            <a:ext cx="3882281" cy="830997"/>
          </a:xfrm>
          <a:prstGeom prst="rect">
            <a:avLst/>
          </a:prstGeom>
          <a:noFill/>
        </p:spPr>
        <p:txBody>
          <a:bodyPr wrap="square" rtlCol="0">
            <a:spAutoFit/>
          </a:bodyPr>
          <a:lstStyle/>
          <a:p>
            <a:pPr algn="r"/>
            <a:r>
              <a:rPr lang="en-US" sz="2400" b="1"/>
              <a:t>.v7, March 21, </a:t>
            </a:r>
            <a:r>
              <a:rPr lang="en-US" sz="2400" b="1" dirty="0"/>
              <a:t>2024</a:t>
            </a:r>
          </a:p>
          <a:p>
            <a:pPr algn="r"/>
            <a:r>
              <a:rPr lang="en-US" sz="2400" b="1" dirty="0"/>
              <a:t>Abhijit Thakare</a:t>
            </a:r>
          </a:p>
        </p:txBody>
      </p:sp>
    </p:spTree>
    <p:extLst>
      <p:ext uri="{BB962C8B-B14F-4D97-AF65-F5344CB8AC3E}">
        <p14:creationId xmlns:p14="http://schemas.microsoft.com/office/powerpoint/2010/main" val="384951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4AC3E-A7F8-499F-925B-1AAA374A10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8A656A-3D9C-CB0C-AA5C-AE9F04D837F3}"/>
              </a:ext>
            </a:extLst>
          </p:cNvPr>
          <p:cNvSpPr>
            <a:spLocks noGrp="1"/>
          </p:cNvSpPr>
          <p:nvPr>
            <p:ph type="ctrTitle"/>
          </p:nvPr>
        </p:nvSpPr>
        <p:spPr>
          <a:xfrm>
            <a:off x="5716306" y="1891002"/>
            <a:ext cx="6332873" cy="2387600"/>
          </a:xfrm>
        </p:spPr>
        <p:txBody>
          <a:bodyPr anchor="ctr">
            <a:normAutofit/>
          </a:bodyPr>
          <a:lstStyle/>
          <a:p>
            <a:pPr algn="r"/>
            <a:r>
              <a:rPr lang="en-US" sz="5400" dirty="0">
                <a:latin typeface="Rockwell" panose="02060603020205020403" pitchFamily="18" charset="0"/>
              </a:rPr>
              <a:t>Backup Slides</a:t>
            </a:r>
            <a:endParaRPr lang="en-IN" sz="4400" i="1" dirty="0">
              <a:latin typeface="Rockwell" panose="02060603020205020403" pitchFamily="18" charset="0"/>
            </a:endParaRPr>
          </a:p>
        </p:txBody>
      </p:sp>
    </p:spTree>
    <p:extLst>
      <p:ext uri="{BB962C8B-B14F-4D97-AF65-F5344CB8AC3E}">
        <p14:creationId xmlns:p14="http://schemas.microsoft.com/office/powerpoint/2010/main" val="1275752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FBB81C-4036-20AE-8172-809A3AE0F6C6}"/>
              </a:ext>
            </a:extLst>
          </p:cNvPr>
          <p:cNvSpPr>
            <a:spLocks noGrp="1"/>
          </p:cNvSpPr>
          <p:nvPr>
            <p:ph type="title"/>
          </p:nvPr>
        </p:nvSpPr>
        <p:spPr>
          <a:xfrm>
            <a:off x="845127" y="-299877"/>
            <a:ext cx="10737150" cy="1325563"/>
          </a:xfrm>
        </p:spPr>
        <p:txBody>
          <a:bodyPr>
            <a:normAutofit/>
          </a:bodyPr>
          <a:lstStyle/>
          <a:p>
            <a:r>
              <a:rPr lang="en-US" sz="3600" dirty="0">
                <a:latin typeface="Rockwell" panose="02060603020205020403" pitchFamily="18" charset="0"/>
              </a:rPr>
              <a:t>Use Cases for Kapture Generative AI</a:t>
            </a:r>
            <a:endParaRPr lang="en-IN" sz="3600" dirty="0">
              <a:latin typeface="Rockwell" panose="02060603020205020403" pitchFamily="18" charset="0"/>
            </a:endParaRPr>
          </a:p>
        </p:txBody>
      </p:sp>
      <p:sp>
        <p:nvSpPr>
          <p:cNvPr id="2" name="TextBox 1">
            <a:extLst>
              <a:ext uri="{FF2B5EF4-FFF2-40B4-BE49-F238E27FC236}">
                <a16:creationId xmlns:a16="http://schemas.microsoft.com/office/drawing/2014/main" id="{C551E72A-ADFA-793A-7659-10C655E8DB83}"/>
              </a:ext>
            </a:extLst>
          </p:cNvPr>
          <p:cNvSpPr txBox="1"/>
          <p:nvPr/>
        </p:nvSpPr>
        <p:spPr>
          <a:xfrm>
            <a:off x="845126" y="862784"/>
            <a:ext cx="9287015" cy="5262979"/>
          </a:xfrm>
          <a:prstGeom prst="rect">
            <a:avLst/>
          </a:prstGeom>
          <a:noFill/>
        </p:spPr>
        <p:txBody>
          <a:bodyPr wrap="square" rtlCol="0">
            <a:spAutoFit/>
          </a:bodyPr>
          <a:lstStyle/>
          <a:p>
            <a:pPr marL="285750" indent="-285750">
              <a:buFont typeface="Arial" panose="020B0604020202020204" pitchFamily="34" charset="0"/>
              <a:buChar char="•"/>
            </a:pPr>
            <a:r>
              <a:rPr lang="en-IN" sz="2400" dirty="0">
                <a:latin typeface="Rockwell" panose="02060603020205020403" pitchFamily="18" charset="0"/>
              </a:rPr>
              <a:t>Text-generation use case</a:t>
            </a:r>
          </a:p>
          <a:p>
            <a:pPr marL="742950" lvl="1" indent="-285750">
              <a:buFont typeface="Arial" panose="020B0604020202020204" pitchFamily="34" charset="0"/>
              <a:buChar char="•"/>
            </a:pPr>
            <a:r>
              <a:rPr lang="en-IN" sz="2400" dirty="0">
                <a:latin typeface="Rockwell" panose="02060603020205020403" pitchFamily="18" charset="0"/>
              </a:rPr>
              <a:t>Summarization</a:t>
            </a:r>
          </a:p>
          <a:p>
            <a:pPr marL="742950" lvl="1" indent="-285750">
              <a:buFont typeface="Arial" panose="020B0604020202020204" pitchFamily="34" charset="0"/>
              <a:buChar char="•"/>
            </a:pPr>
            <a:r>
              <a:rPr lang="en-IN" sz="2400" dirty="0">
                <a:latin typeface="Rockwell" panose="02060603020205020403" pitchFamily="18" charset="0"/>
              </a:rPr>
              <a:t>Novel-text generation</a:t>
            </a:r>
          </a:p>
          <a:p>
            <a:pPr marL="285750" indent="-285750">
              <a:buFont typeface="Arial" panose="020B0604020202020204" pitchFamily="34" charset="0"/>
              <a:buChar char="•"/>
            </a:pPr>
            <a:r>
              <a:rPr lang="en-IN" sz="2400" dirty="0">
                <a:latin typeface="Rockwell" panose="02060603020205020403" pitchFamily="18" charset="0"/>
              </a:rPr>
              <a:t>Conversational Q&amp;A use case</a:t>
            </a:r>
          </a:p>
          <a:p>
            <a:pPr marL="742950" lvl="1" indent="-285750">
              <a:buFont typeface="Arial" panose="020B0604020202020204" pitchFamily="34" charset="0"/>
              <a:buChar char="•"/>
            </a:pPr>
            <a:r>
              <a:rPr lang="en-IN" sz="2400" dirty="0">
                <a:latin typeface="Rockwell" panose="02060603020205020403" pitchFamily="18" charset="0"/>
              </a:rPr>
              <a:t>Remembering conversation</a:t>
            </a:r>
          </a:p>
          <a:p>
            <a:pPr marL="742950" lvl="1" indent="-285750">
              <a:buFont typeface="Arial" panose="020B0604020202020204" pitchFamily="34" charset="0"/>
              <a:buChar char="•"/>
            </a:pPr>
            <a:r>
              <a:rPr lang="en-IN" sz="2400" dirty="0">
                <a:latin typeface="Rockwell" panose="02060603020205020403" pitchFamily="18" charset="0"/>
              </a:rPr>
              <a:t>Framing a question based on history</a:t>
            </a:r>
          </a:p>
          <a:p>
            <a:pPr marL="0" lvl="1">
              <a:buFont typeface="Arial" panose="020B0604020202020204" pitchFamily="34" charset="0"/>
              <a:buChar char="•"/>
            </a:pPr>
            <a:r>
              <a:rPr lang="en-IN" sz="2400" dirty="0">
                <a:latin typeface="Rockwell" panose="02060603020205020403" pitchFamily="18" charset="0"/>
              </a:rPr>
              <a:t>   Automatic Knowledge Creation </a:t>
            </a:r>
          </a:p>
          <a:p>
            <a:pPr marL="442913" lvl="1">
              <a:buFont typeface="Arial" panose="020B0604020202020204" pitchFamily="34" charset="0"/>
              <a:buChar char="•"/>
            </a:pPr>
            <a:r>
              <a:rPr lang="en-IN" sz="2400" dirty="0">
                <a:latin typeface="Rockwell" panose="02060603020205020403" pitchFamily="18" charset="0"/>
              </a:rPr>
              <a:t> Identifies intent, keywords from query using NLP</a:t>
            </a:r>
          </a:p>
          <a:p>
            <a:pPr marL="442913" lvl="1">
              <a:buFont typeface="Arial" panose="020B0604020202020204" pitchFamily="34" charset="0"/>
              <a:buChar char="•"/>
            </a:pPr>
            <a:r>
              <a:rPr lang="en-IN" sz="2400" dirty="0">
                <a:latin typeface="Rockwell" panose="02060603020205020403" pitchFamily="18" charset="0"/>
              </a:rPr>
              <a:t> Customized Prompts</a:t>
            </a:r>
          </a:p>
          <a:p>
            <a:pPr marL="442913" lvl="1">
              <a:buFont typeface="Arial" panose="020B0604020202020204" pitchFamily="34" charset="0"/>
              <a:buChar char="•"/>
            </a:pPr>
            <a:r>
              <a:rPr lang="en-IN" sz="2400" dirty="0">
                <a:latin typeface="Rockwell" panose="02060603020205020403" pitchFamily="18" charset="0"/>
              </a:rPr>
              <a:t> Knowledge Base Search</a:t>
            </a:r>
          </a:p>
          <a:p>
            <a:pPr marL="442913" lvl="1">
              <a:buFont typeface="Arial" panose="020B0604020202020204" pitchFamily="34" charset="0"/>
              <a:buChar char="•"/>
            </a:pPr>
            <a:r>
              <a:rPr lang="en-IN" sz="2400" dirty="0">
                <a:latin typeface="Rockwell" panose="02060603020205020403" pitchFamily="18" charset="0"/>
              </a:rPr>
              <a:t> Knowledge Generation from Service Tickets</a:t>
            </a:r>
          </a:p>
          <a:p>
            <a:pPr marL="0" lvl="1">
              <a:buFont typeface="Arial" panose="020B0604020202020204" pitchFamily="34" charset="0"/>
              <a:buChar char="•"/>
            </a:pPr>
            <a:r>
              <a:rPr lang="en-IN" sz="2400" dirty="0">
                <a:latin typeface="Rockwell" panose="02060603020205020403" pitchFamily="18" charset="0"/>
              </a:rPr>
              <a:t>   Predictive Q &amp;A</a:t>
            </a:r>
          </a:p>
          <a:p>
            <a:pPr marL="442913" lvl="1">
              <a:buFont typeface="Arial" panose="020B0604020202020204" pitchFamily="34" charset="0"/>
              <a:buChar char="•"/>
            </a:pPr>
            <a:r>
              <a:rPr lang="en-IN" sz="2400" dirty="0">
                <a:latin typeface="Rockwell" panose="02060603020205020403" pitchFamily="18" charset="0"/>
              </a:rPr>
              <a:t> Generating answers for predictive questions.</a:t>
            </a:r>
          </a:p>
          <a:p>
            <a:pPr marL="442913" lvl="1">
              <a:buFont typeface="Arial" panose="020B0604020202020204" pitchFamily="34" charset="0"/>
              <a:buChar char="•"/>
            </a:pPr>
            <a:r>
              <a:rPr lang="en-IN" sz="2400" dirty="0">
                <a:latin typeface="Rockwell" panose="02060603020205020403" pitchFamily="18" charset="0"/>
              </a:rPr>
              <a:t> Answers generated based on historical service documents. </a:t>
            </a:r>
          </a:p>
        </p:txBody>
      </p:sp>
    </p:spTree>
    <p:extLst>
      <p:ext uri="{BB962C8B-B14F-4D97-AF65-F5344CB8AC3E}">
        <p14:creationId xmlns:p14="http://schemas.microsoft.com/office/powerpoint/2010/main" val="948550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6B20-9292-1807-49E5-9E78D08860D1}"/>
              </a:ext>
            </a:extLst>
          </p:cNvPr>
          <p:cNvSpPr>
            <a:spLocks noGrp="1"/>
          </p:cNvSpPr>
          <p:nvPr>
            <p:ph type="title"/>
          </p:nvPr>
        </p:nvSpPr>
        <p:spPr>
          <a:xfrm>
            <a:off x="512741" y="138545"/>
            <a:ext cx="11679259" cy="942777"/>
          </a:xfrm>
        </p:spPr>
        <p:txBody>
          <a:bodyPr>
            <a:noAutofit/>
          </a:bodyPr>
          <a:lstStyle/>
          <a:p>
            <a:r>
              <a:rPr lang="en-US" sz="2800" dirty="0">
                <a:latin typeface="Rockwell" panose="02060603020205020403" pitchFamily="18" charset="0"/>
                <a:ea typeface="+mn-ea"/>
                <a:cs typeface="+mn-cs"/>
              </a:rPr>
              <a:t>Use Case1:GEN AI Text Generation on Knowledge</a:t>
            </a:r>
            <a:endParaRPr lang="en-IN" sz="2800" dirty="0">
              <a:latin typeface="Rockwell" panose="02060603020205020403" pitchFamily="18" charset="0"/>
              <a:ea typeface="+mn-ea"/>
              <a:cs typeface="+mn-cs"/>
            </a:endParaRPr>
          </a:p>
        </p:txBody>
      </p:sp>
      <p:sp>
        <p:nvSpPr>
          <p:cNvPr id="4" name="TextBox 3">
            <a:extLst>
              <a:ext uri="{FF2B5EF4-FFF2-40B4-BE49-F238E27FC236}">
                <a16:creationId xmlns:a16="http://schemas.microsoft.com/office/drawing/2014/main" id="{2879FE0B-24F6-E2CE-7928-D2452A862538}"/>
              </a:ext>
            </a:extLst>
          </p:cNvPr>
          <p:cNvSpPr txBox="1"/>
          <p:nvPr/>
        </p:nvSpPr>
        <p:spPr>
          <a:xfrm>
            <a:off x="512741" y="1164452"/>
            <a:ext cx="11418107" cy="7150868"/>
          </a:xfrm>
          <a:prstGeom prst="rect">
            <a:avLst/>
          </a:prstGeom>
          <a:noFill/>
        </p:spPr>
        <p:txBody>
          <a:bodyPr wrap="square" rtlCol="0">
            <a:spAutoFit/>
          </a:bodyPr>
          <a:lstStyle/>
          <a:p>
            <a:pPr>
              <a:lnSpc>
                <a:spcPct val="107000"/>
              </a:lnSpc>
              <a:spcAft>
                <a:spcPts val="800"/>
              </a:spcAft>
            </a:pPr>
            <a:r>
              <a:rPr lang="en-US" b="1" kern="100" dirty="0">
                <a:effectLst/>
                <a:latin typeface="Rockwell" panose="02060603020205020403" pitchFamily="18" charset="0"/>
                <a:ea typeface="Calibri" panose="020F0502020204030204" pitchFamily="34" charset="0"/>
                <a:cs typeface="Mangal" panose="02040503050203030202" pitchFamily="18" charset="0"/>
              </a:rPr>
              <a:t>User: </a:t>
            </a:r>
            <a:r>
              <a:rPr lang="en-US" kern="100" dirty="0">
                <a:effectLst/>
                <a:latin typeface="Rockwell" panose="02060603020205020403" pitchFamily="18" charset="0"/>
                <a:ea typeface="Calibri" panose="020F0502020204030204" pitchFamily="34" charset="0"/>
                <a:cs typeface="Mangal" panose="02040503050203030202" pitchFamily="18" charset="0"/>
              </a:rPr>
              <a:t>How to remove Steering System Noise for CX5 2023 model?</a:t>
            </a:r>
            <a:endParaRPr lang="en-IN" kern="100" dirty="0">
              <a:effectLst/>
              <a:latin typeface="Rockwell" panose="02060603020205020403" pitchFamily="18" charset="0"/>
              <a:ea typeface="Calibri" panose="020F0502020204030204" pitchFamily="34" charset="0"/>
              <a:cs typeface="Mangal" panose="02040503050203030202" pitchFamily="18" charset="0"/>
            </a:endParaRPr>
          </a:p>
          <a:p>
            <a:pPr algn="just">
              <a:lnSpc>
                <a:spcPct val="150000"/>
              </a:lnSpc>
              <a:spcAft>
                <a:spcPts val="800"/>
              </a:spcAft>
            </a:pPr>
            <a:r>
              <a:rPr lang="en-US" b="1" kern="100" dirty="0">
                <a:effectLst/>
                <a:latin typeface="Rockwell" panose="02060603020205020403" pitchFamily="18" charset="0"/>
                <a:ea typeface="Calibri" panose="020F0502020204030204" pitchFamily="34" charset="0"/>
                <a:cs typeface="Mangal" panose="02040503050203030202" pitchFamily="18" charset="0"/>
              </a:rPr>
              <a:t>Generated Answer:</a:t>
            </a:r>
            <a:r>
              <a:rPr lang="en-US" kern="100" dirty="0">
                <a:effectLst/>
                <a:latin typeface="Rockwell" panose="02060603020205020403" pitchFamily="18" charset="0"/>
                <a:ea typeface="Calibri" panose="020F0502020204030204" pitchFamily="34" charset="0"/>
                <a:cs typeface="Mangal" panose="02040503050203030202" pitchFamily="18" charset="0"/>
              </a:rPr>
              <a:t> Firstly, test drive the vehicle to verify steering system   Noise. If the Steering system is making clunk noise. Check for loose, worn or  damaged tie-rod ends. Refer to Component Tests Steering Linkage in this  section. Check for loose or worn steering gear isolators (if applicable). Install new isolators if necessary. If the noise is from the steering column boot bearing, install a new steering column boot bearing. If, the steering system is not making Clunk Noise then, squeak is present in the  steering column, repair the steering column mountings or align the steering column as necessary</a:t>
            </a:r>
          </a:p>
          <a:p>
            <a:pPr algn="just">
              <a:lnSpc>
                <a:spcPct val="150000"/>
              </a:lnSpc>
              <a:spcAft>
                <a:spcPts val="800"/>
              </a:spcAft>
            </a:pPr>
            <a:r>
              <a:rPr lang="en-US" b="1" kern="100" dirty="0">
                <a:latin typeface="Rockwell" panose="02060603020205020403" pitchFamily="18" charset="0"/>
                <a:ea typeface="Calibri" panose="020F0502020204030204" pitchFamily="34" charset="0"/>
                <a:cs typeface="Mangal" panose="02040503050203030202" pitchFamily="18" charset="0"/>
              </a:rPr>
              <a:t>Kapture Use Case:</a:t>
            </a:r>
          </a:p>
          <a:p>
            <a:pPr algn="just">
              <a:lnSpc>
                <a:spcPct val="150000"/>
              </a:lnSpc>
              <a:spcAft>
                <a:spcPts val="800"/>
              </a:spcAft>
            </a:pPr>
            <a:r>
              <a:rPr lang="en-US" kern="100" dirty="0">
                <a:latin typeface="Rockwell" panose="02060603020205020403" pitchFamily="18" charset="0"/>
                <a:ea typeface="Calibri" panose="020F0502020204030204" pitchFamily="34" charset="0"/>
                <a:cs typeface="Mangal" panose="02040503050203030202" pitchFamily="18" charset="0"/>
              </a:rPr>
              <a:t>Content Scaling/Resizing (KB is 2000 words – Kapture can give in 200 words, or 1000 words or 3000 words)</a:t>
            </a:r>
          </a:p>
          <a:p>
            <a:pPr marL="342900" lvl="0" indent="11113">
              <a:buFont typeface="Symbol" panose="05050102010706020507" pitchFamily="18" charset="2"/>
              <a:buChar char=""/>
            </a:pPr>
            <a:r>
              <a:rPr lang="en-US" kern="100" dirty="0">
                <a:latin typeface="Rockwell" panose="02060603020205020403" pitchFamily="18" charset="0"/>
                <a:ea typeface="Calibri" panose="020F0502020204030204" pitchFamily="34" charset="0"/>
                <a:cs typeface="Mangal" panose="02040503050203030202" pitchFamily="18" charset="0"/>
              </a:rPr>
              <a:t>  Content Optimization</a:t>
            </a:r>
            <a:endParaRPr lang="en-IN" kern="100" dirty="0">
              <a:latin typeface="Rockwell" panose="02060603020205020403" pitchFamily="18" charset="0"/>
              <a:ea typeface="Calibri" panose="020F0502020204030204" pitchFamily="34" charset="0"/>
              <a:cs typeface="Mangal" panose="02040503050203030202" pitchFamily="18" charset="0"/>
            </a:endParaRPr>
          </a:p>
          <a:p>
            <a:pPr marL="342900" lvl="0" indent="11113">
              <a:buFont typeface="Symbol" panose="05050102010706020507" pitchFamily="18" charset="2"/>
              <a:buChar char=""/>
            </a:pPr>
            <a:r>
              <a:rPr lang="en-US" kern="100" dirty="0">
                <a:latin typeface="Rockwell" panose="02060603020205020403" pitchFamily="18" charset="0"/>
                <a:ea typeface="Calibri" panose="020F0502020204030204" pitchFamily="34" charset="0"/>
                <a:cs typeface="Mangal" panose="02040503050203030202" pitchFamily="18" charset="0"/>
              </a:rPr>
              <a:t>  Variable Length Outputs</a:t>
            </a:r>
            <a:endParaRPr lang="en-IN" kern="100" dirty="0">
              <a:latin typeface="Rockwell" panose="02060603020205020403" pitchFamily="18" charset="0"/>
              <a:ea typeface="Calibri" panose="020F0502020204030204" pitchFamily="34" charset="0"/>
              <a:cs typeface="Mangal" panose="02040503050203030202" pitchFamily="18" charset="0"/>
            </a:endParaRPr>
          </a:p>
          <a:p>
            <a:pPr marL="342900" lvl="0" indent="11113">
              <a:buFont typeface="Symbol" panose="05050102010706020507" pitchFamily="18" charset="2"/>
              <a:buChar char=""/>
            </a:pPr>
            <a:r>
              <a:rPr lang="en-US" kern="100" dirty="0">
                <a:latin typeface="Rockwell" panose="02060603020205020403" pitchFamily="18" charset="0"/>
                <a:ea typeface="Calibri" panose="020F0502020204030204" pitchFamily="34" charset="0"/>
                <a:cs typeface="Mangal" panose="02040503050203030202" pitchFamily="18" charset="0"/>
              </a:rPr>
              <a:t>  Flexible Content Generation</a:t>
            </a:r>
            <a:endParaRPr lang="en-IN" kern="100" dirty="0">
              <a:latin typeface="Rockwell" panose="02060603020205020403" pitchFamily="18" charset="0"/>
              <a:ea typeface="Calibri" panose="020F0502020204030204" pitchFamily="34" charset="0"/>
              <a:cs typeface="Mangal" panose="02040503050203030202" pitchFamily="18" charset="0"/>
            </a:endParaRPr>
          </a:p>
          <a:p>
            <a:pPr marL="342900" lvl="0" indent="11113">
              <a:buFont typeface="Symbol" panose="05050102010706020507" pitchFamily="18" charset="2"/>
              <a:buChar char=""/>
            </a:pPr>
            <a:r>
              <a:rPr lang="en-US" kern="100" dirty="0">
                <a:latin typeface="Rockwell" panose="02060603020205020403" pitchFamily="18" charset="0"/>
                <a:ea typeface="Calibri" panose="020F0502020204030204" pitchFamily="34" charset="0"/>
                <a:cs typeface="Mangal" panose="02040503050203030202" pitchFamily="18" charset="0"/>
              </a:rPr>
              <a:t> Adaptive Text Generation</a:t>
            </a:r>
            <a:endParaRPr lang="en-IN" kern="100" dirty="0">
              <a:latin typeface="Rockwell" panose="02060603020205020403" pitchFamily="18" charset="0"/>
              <a:ea typeface="Calibri" panose="020F0502020204030204" pitchFamily="34" charset="0"/>
              <a:cs typeface="Mangal" panose="02040503050203030202" pitchFamily="18" charset="0"/>
            </a:endParaRPr>
          </a:p>
          <a:p>
            <a:pPr marL="285750" indent="-20638" algn="just">
              <a:lnSpc>
                <a:spcPct val="150000"/>
              </a:lnSpc>
              <a:spcAft>
                <a:spcPts val="800"/>
              </a:spcAft>
              <a:buFont typeface="Arial" panose="020B0604020202020204" pitchFamily="34" charset="0"/>
              <a:buChar char="•"/>
            </a:pPr>
            <a:endParaRPr lang="en-IN" kern="100" dirty="0">
              <a:latin typeface="Rockwell" panose="02060603020205020403" pitchFamily="18" charset="0"/>
              <a:ea typeface="Calibri" panose="020F0502020204030204" pitchFamily="34" charset="0"/>
              <a:cs typeface="Mangal" panose="02040503050203030202" pitchFamily="18" charset="0"/>
            </a:endParaRPr>
          </a:p>
          <a:p>
            <a:pPr marL="285750" indent="-285750" algn="just">
              <a:lnSpc>
                <a:spcPct val="150000"/>
              </a:lnSpc>
              <a:spcAft>
                <a:spcPts val="800"/>
              </a:spcAft>
              <a:buFont typeface="Arial" panose="020B0604020202020204" pitchFamily="34" charset="0"/>
              <a:buChar char="•"/>
            </a:pPr>
            <a:endParaRPr lang="en-US" b="1" kern="100" dirty="0">
              <a:latin typeface="Rockwell" panose="02060603020205020403" pitchFamily="18" charset="0"/>
              <a:ea typeface="Calibri" panose="020F0502020204030204" pitchFamily="34" charset="0"/>
              <a:cs typeface="Mangal" panose="02040503050203030202" pitchFamily="18" charset="0"/>
            </a:endParaRPr>
          </a:p>
          <a:p>
            <a:pPr algn="just">
              <a:lnSpc>
                <a:spcPct val="150000"/>
              </a:lnSpc>
              <a:spcAft>
                <a:spcPts val="800"/>
              </a:spcAft>
            </a:pPr>
            <a:endParaRPr lang="en-US" kern="100" dirty="0">
              <a:effectLst/>
              <a:latin typeface="Rockwell" panose="02060603020205020403" pitchFamily="18" charset="0"/>
              <a:ea typeface="Calibri" panose="020F0502020204030204" pitchFamily="34" charset="0"/>
              <a:cs typeface="Mangal" panose="02040503050203030202" pitchFamily="18" charset="0"/>
            </a:endParaRPr>
          </a:p>
          <a:p>
            <a:pPr algn="just">
              <a:lnSpc>
                <a:spcPct val="150000"/>
              </a:lnSpc>
              <a:spcAft>
                <a:spcPts val="800"/>
              </a:spcAft>
            </a:pPr>
            <a:endParaRPr lang="en-IN" dirty="0">
              <a:latin typeface="Rockwell" panose="02060603020205020403" pitchFamily="18" charset="0"/>
            </a:endParaRPr>
          </a:p>
        </p:txBody>
      </p:sp>
    </p:spTree>
    <p:extLst>
      <p:ext uri="{BB962C8B-B14F-4D97-AF65-F5344CB8AC3E}">
        <p14:creationId xmlns:p14="http://schemas.microsoft.com/office/powerpoint/2010/main" val="1420815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6B20-9292-1807-49E5-9E78D08860D1}"/>
              </a:ext>
            </a:extLst>
          </p:cNvPr>
          <p:cNvSpPr>
            <a:spLocks noGrp="1"/>
          </p:cNvSpPr>
          <p:nvPr>
            <p:ph type="title"/>
          </p:nvPr>
        </p:nvSpPr>
        <p:spPr>
          <a:xfrm>
            <a:off x="512740" y="237802"/>
            <a:ext cx="11679259" cy="942777"/>
          </a:xfrm>
        </p:spPr>
        <p:txBody>
          <a:bodyPr>
            <a:noAutofit/>
          </a:bodyPr>
          <a:lstStyle/>
          <a:p>
            <a:r>
              <a:rPr lang="en-IN" sz="2800" dirty="0">
                <a:latin typeface="Rockwell" panose="02060603020205020403" pitchFamily="18" charset="0"/>
              </a:rPr>
              <a:t>Use Case 2: Conversational Q&amp;A use case-Troubleshooting Vehicle Issues</a:t>
            </a:r>
            <a:endParaRPr lang="en-IN" sz="2800" dirty="0">
              <a:latin typeface="Rockwell" panose="02060603020205020403" pitchFamily="18" charset="0"/>
              <a:ea typeface="+mn-ea"/>
              <a:cs typeface="+mn-cs"/>
            </a:endParaRPr>
          </a:p>
        </p:txBody>
      </p:sp>
      <p:sp>
        <p:nvSpPr>
          <p:cNvPr id="5" name="TextBox 4">
            <a:extLst>
              <a:ext uri="{FF2B5EF4-FFF2-40B4-BE49-F238E27FC236}">
                <a16:creationId xmlns:a16="http://schemas.microsoft.com/office/drawing/2014/main" id="{2879FE0B-24F6-E2CE-7928-D2452A862538}"/>
              </a:ext>
            </a:extLst>
          </p:cNvPr>
          <p:cNvSpPr txBox="1"/>
          <p:nvPr/>
        </p:nvSpPr>
        <p:spPr>
          <a:xfrm>
            <a:off x="353412" y="1303018"/>
            <a:ext cx="11997913" cy="5554982"/>
          </a:xfrm>
          <a:prstGeom prst="rect">
            <a:avLst/>
          </a:prstGeom>
          <a:noFill/>
        </p:spPr>
        <p:txBody>
          <a:bodyPr wrap="square" rtlCol="0">
            <a:spAutoFit/>
          </a:bodyPr>
          <a:lstStyle/>
          <a:p>
            <a:pPr algn="just">
              <a:lnSpc>
                <a:spcPct val="107000"/>
              </a:lnSpc>
              <a:spcAft>
                <a:spcPts val="800"/>
              </a:spcAft>
            </a:pPr>
            <a:r>
              <a:rPr lang="en-US" b="1" kern="100" dirty="0">
                <a:effectLst/>
                <a:latin typeface="Rockwell" panose="02060603020205020403" pitchFamily="18" charset="0"/>
                <a:ea typeface="Calibri" panose="020F0502020204030204" pitchFamily="34" charset="0"/>
                <a:cs typeface="Mangal" panose="02040503050203030202" pitchFamily="18" charset="0"/>
              </a:rPr>
              <a:t>User: </a:t>
            </a:r>
            <a:r>
              <a:rPr lang="en-US" kern="100" dirty="0">
                <a:effectLst/>
                <a:latin typeface="Rockwell" panose="02060603020205020403" pitchFamily="18" charset="0"/>
                <a:ea typeface="Calibri" panose="020F0502020204030204" pitchFamily="34" charset="0"/>
                <a:cs typeface="Mangal" panose="02040503050203030202" pitchFamily="18" charset="0"/>
              </a:rPr>
              <a:t>My Vehicle makes a steering system noise.</a:t>
            </a:r>
            <a:endParaRPr lang="en-IN" kern="100" dirty="0">
              <a:effectLst/>
              <a:latin typeface="Rockwell" panose="02060603020205020403" pitchFamily="18" charset="0"/>
              <a:ea typeface="Calibri" panose="020F0502020204030204" pitchFamily="34" charset="0"/>
              <a:cs typeface="Mangal" panose="02040503050203030202" pitchFamily="18" charset="0"/>
            </a:endParaRPr>
          </a:p>
          <a:p>
            <a:pPr algn="just">
              <a:lnSpc>
                <a:spcPct val="107000"/>
              </a:lnSpc>
              <a:spcAft>
                <a:spcPts val="800"/>
              </a:spcAft>
            </a:pPr>
            <a:r>
              <a:rPr lang="en-US" b="1" kern="100" dirty="0">
                <a:effectLst/>
                <a:latin typeface="Rockwell" panose="02060603020205020403" pitchFamily="18" charset="0"/>
                <a:ea typeface="Calibri" panose="020F0502020204030204" pitchFamily="34" charset="0"/>
                <a:cs typeface="Mangal" panose="02040503050203030202" pitchFamily="18" charset="0"/>
              </a:rPr>
              <a:t>Chabot:</a:t>
            </a:r>
            <a:r>
              <a:rPr lang="en-US" kern="100" dirty="0">
                <a:effectLst/>
                <a:latin typeface="Rockwell" panose="02060603020205020403" pitchFamily="18" charset="0"/>
                <a:ea typeface="Calibri" panose="020F0502020204030204" pitchFamily="34" charset="0"/>
                <a:cs typeface="Mangal" panose="02040503050203030202" pitchFamily="18" charset="0"/>
              </a:rPr>
              <a:t> Can you share the vehicle model and year.</a:t>
            </a:r>
            <a:endParaRPr lang="en-IN" kern="100" dirty="0">
              <a:effectLst/>
              <a:latin typeface="Rockwell" panose="02060603020205020403" pitchFamily="18" charset="0"/>
              <a:ea typeface="Calibri" panose="020F0502020204030204" pitchFamily="34" charset="0"/>
              <a:cs typeface="Mangal" panose="02040503050203030202" pitchFamily="18" charset="0"/>
            </a:endParaRPr>
          </a:p>
          <a:p>
            <a:pPr algn="just">
              <a:lnSpc>
                <a:spcPct val="107000"/>
              </a:lnSpc>
              <a:spcAft>
                <a:spcPts val="800"/>
              </a:spcAft>
            </a:pPr>
            <a:r>
              <a:rPr lang="en-US" b="1" kern="100" dirty="0">
                <a:effectLst/>
                <a:latin typeface="Rockwell" panose="02060603020205020403" pitchFamily="18" charset="0"/>
                <a:ea typeface="Calibri" panose="020F0502020204030204" pitchFamily="34" charset="0"/>
                <a:cs typeface="Mangal" panose="02040503050203030202" pitchFamily="18" charset="0"/>
              </a:rPr>
              <a:t>User:</a:t>
            </a:r>
            <a:r>
              <a:rPr lang="en-US" kern="100" dirty="0">
                <a:effectLst/>
                <a:latin typeface="Rockwell" panose="02060603020205020403" pitchFamily="18" charset="0"/>
                <a:ea typeface="Calibri" panose="020F0502020204030204" pitchFamily="34" charset="0"/>
                <a:cs typeface="Mangal" panose="02040503050203030202" pitchFamily="18" charset="0"/>
              </a:rPr>
              <a:t> CX5 2023</a:t>
            </a:r>
            <a:endParaRPr lang="en-IN" kern="100" dirty="0">
              <a:effectLst/>
              <a:latin typeface="Rockwell" panose="02060603020205020403" pitchFamily="18" charset="0"/>
              <a:ea typeface="Calibri" panose="020F0502020204030204" pitchFamily="34" charset="0"/>
              <a:cs typeface="Mangal" panose="02040503050203030202" pitchFamily="18" charset="0"/>
            </a:endParaRPr>
          </a:p>
          <a:p>
            <a:pPr>
              <a:lnSpc>
                <a:spcPct val="107000"/>
              </a:lnSpc>
              <a:spcAft>
                <a:spcPts val="800"/>
              </a:spcAft>
            </a:pPr>
            <a:r>
              <a:rPr lang="en-US" b="1" kern="100" dirty="0">
                <a:effectLst/>
                <a:latin typeface="Rockwell" panose="02060603020205020403" pitchFamily="18" charset="0"/>
                <a:ea typeface="Calibri" panose="020F0502020204030204" pitchFamily="34" charset="0"/>
                <a:cs typeface="Mangal" panose="02040503050203030202" pitchFamily="18" charset="0"/>
              </a:rPr>
              <a:t>Chatbot: </a:t>
            </a:r>
            <a:r>
              <a:rPr lang="en-US" kern="100" dirty="0">
                <a:effectLst/>
                <a:latin typeface="Rockwell" panose="02060603020205020403" pitchFamily="18" charset="0"/>
                <a:ea typeface="Calibri" panose="020F0502020204030204" pitchFamily="34" charset="0"/>
                <a:cs typeface="Mangal" panose="02040503050203030202" pitchFamily="18" charset="0"/>
              </a:rPr>
              <a:t>Can you describe the noise in more detail?</a:t>
            </a:r>
          </a:p>
          <a:p>
            <a:pPr>
              <a:lnSpc>
                <a:spcPct val="107000"/>
              </a:lnSpc>
              <a:spcAft>
                <a:spcPts val="800"/>
              </a:spcAft>
            </a:pPr>
            <a:r>
              <a:rPr lang="en-US" kern="100" dirty="0">
                <a:effectLst/>
                <a:latin typeface="Rockwell" panose="02060603020205020403" pitchFamily="18" charset="0"/>
                <a:ea typeface="Calibri" panose="020F0502020204030204" pitchFamily="34" charset="0"/>
                <a:cs typeface="Mangal" panose="02040503050203030202" pitchFamily="18" charset="0"/>
              </a:rPr>
              <a:t>**************************************************************************************</a:t>
            </a:r>
          </a:p>
          <a:p>
            <a:pPr>
              <a:lnSpc>
                <a:spcPct val="107000"/>
              </a:lnSpc>
              <a:spcAft>
                <a:spcPts val="800"/>
              </a:spcAft>
            </a:pPr>
            <a:r>
              <a:rPr lang="en-US" b="1" kern="100" dirty="0">
                <a:latin typeface="Rockwell" panose="02060603020205020403" pitchFamily="18" charset="0"/>
                <a:ea typeface="Calibri" panose="020F0502020204030204" pitchFamily="34" charset="0"/>
                <a:cs typeface="Mangal" panose="02040503050203030202" pitchFamily="18" charset="0"/>
              </a:rPr>
              <a:t>Flow 1</a:t>
            </a:r>
            <a:endParaRPr lang="en-US" b="1" kern="100" dirty="0">
              <a:effectLst/>
              <a:latin typeface="Rockwell" panose="02060603020205020403" pitchFamily="18" charset="0"/>
              <a:ea typeface="Calibri" panose="020F0502020204030204" pitchFamily="34" charset="0"/>
              <a:cs typeface="Mangal" panose="02040503050203030202" pitchFamily="18" charset="0"/>
            </a:endParaRPr>
          </a:p>
          <a:p>
            <a:pPr algn="just">
              <a:lnSpc>
                <a:spcPct val="107000"/>
              </a:lnSpc>
              <a:spcAft>
                <a:spcPts val="800"/>
              </a:spcAft>
            </a:pPr>
            <a:r>
              <a:rPr lang="en-US" b="1" kern="100" dirty="0">
                <a:effectLst/>
                <a:latin typeface="Rockwell" panose="02060603020205020403" pitchFamily="18" charset="0"/>
                <a:ea typeface="Calibri" panose="020F0502020204030204" pitchFamily="34" charset="0"/>
                <a:cs typeface="Mangal" panose="02040503050203030202" pitchFamily="18" charset="0"/>
              </a:rPr>
              <a:t>User:</a:t>
            </a:r>
            <a:r>
              <a:rPr lang="en-US" kern="100" dirty="0">
                <a:effectLst/>
                <a:latin typeface="Rockwell" panose="02060603020205020403" pitchFamily="18" charset="0"/>
                <a:ea typeface="Calibri" panose="020F0502020204030204" pitchFamily="34" charset="0"/>
                <a:cs typeface="Mangal" panose="02040503050203030202" pitchFamily="18" charset="0"/>
              </a:rPr>
              <a:t>  Steering System is making a Clunk Noise.</a:t>
            </a:r>
            <a:endParaRPr lang="en-IN" kern="100" dirty="0">
              <a:effectLst/>
              <a:latin typeface="Rockwell" panose="02060603020205020403" pitchFamily="18" charset="0"/>
              <a:ea typeface="Calibri" panose="020F0502020204030204" pitchFamily="34" charset="0"/>
              <a:cs typeface="Mangal" panose="02040503050203030202" pitchFamily="18" charset="0"/>
            </a:endParaRPr>
          </a:p>
          <a:p>
            <a:pPr algn="just">
              <a:lnSpc>
                <a:spcPct val="107000"/>
              </a:lnSpc>
              <a:spcAft>
                <a:spcPts val="800"/>
              </a:spcAft>
            </a:pPr>
            <a:r>
              <a:rPr lang="en-US" b="1" kern="100" dirty="0">
                <a:effectLst/>
                <a:latin typeface="Rockwell" panose="02060603020205020403" pitchFamily="18" charset="0"/>
                <a:ea typeface="Calibri" panose="020F0502020204030204" pitchFamily="34" charset="0"/>
                <a:cs typeface="Mangal" panose="02040503050203030202" pitchFamily="18" charset="0"/>
              </a:rPr>
              <a:t>Chatbot:</a:t>
            </a:r>
            <a:r>
              <a:rPr lang="en-US" kern="100" dirty="0">
                <a:effectLst/>
                <a:latin typeface="Rockwell" panose="02060603020205020403" pitchFamily="18" charset="0"/>
                <a:ea typeface="Calibri" panose="020F0502020204030204" pitchFamily="34" charset="0"/>
                <a:cs typeface="Mangal" panose="02040503050203030202" pitchFamily="18" charset="0"/>
              </a:rPr>
              <a:t> Thanks for the info. Check for loose or worn steering gear Isolators. If necessary, install new isolators.</a:t>
            </a:r>
          </a:p>
          <a:p>
            <a:pPr algn="just">
              <a:lnSpc>
                <a:spcPct val="107000"/>
              </a:lnSpc>
              <a:spcAft>
                <a:spcPts val="800"/>
              </a:spcAft>
            </a:pPr>
            <a:r>
              <a:rPr lang="en-US" kern="100" dirty="0">
                <a:latin typeface="Rockwell" panose="02060603020205020403" pitchFamily="18" charset="0"/>
                <a:ea typeface="Calibri" panose="020F0502020204030204" pitchFamily="34" charset="0"/>
                <a:cs typeface="Mangal" panose="02040503050203030202" pitchFamily="18" charset="0"/>
              </a:rPr>
              <a:t>**********************************************************************************************</a:t>
            </a:r>
          </a:p>
          <a:p>
            <a:pPr algn="just">
              <a:lnSpc>
                <a:spcPct val="107000"/>
              </a:lnSpc>
              <a:spcAft>
                <a:spcPts val="800"/>
              </a:spcAft>
            </a:pPr>
            <a:r>
              <a:rPr lang="en-US" b="1" kern="100" dirty="0">
                <a:effectLst/>
                <a:latin typeface="Rockwell" panose="02060603020205020403" pitchFamily="18" charset="0"/>
                <a:ea typeface="Calibri" panose="020F0502020204030204" pitchFamily="34" charset="0"/>
                <a:cs typeface="Mangal" panose="02040503050203030202" pitchFamily="18" charset="0"/>
              </a:rPr>
              <a:t>Flow 2</a:t>
            </a:r>
          </a:p>
          <a:p>
            <a:pPr algn="just">
              <a:lnSpc>
                <a:spcPct val="107000"/>
              </a:lnSpc>
              <a:spcAft>
                <a:spcPts val="800"/>
              </a:spcAft>
            </a:pPr>
            <a:r>
              <a:rPr lang="en-US" b="1" kern="100" dirty="0">
                <a:effectLst/>
                <a:latin typeface="Rockwell" panose="02060603020205020403" pitchFamily="18" charset="0"/>
                <a:ea typeface="Calibri" panose="020F0502020204030204" pitchFamily="34" charset="0"/>
                <a:cs typeface="Mangal" panose="02040503050203030202" pitchFamily="18" charset="0"/>
              </a:rPr>
              <a:t>User:</a:t>
            </a:r>
            <a:r>
              <a:rPr lang="en-US" kern="100" dirty="0">
                <a:effectLst/>
                <a:latin typeface="Rockwell" panose="02060603020205020403" pitchFamily="18" charset="0"/>
                <a:ea typeface="Calibri" panose="020F0502020204030204" pitchFamily="34" charset="0"/>
                <a:cs typeface="Mangal" panose="02040503050203030202" pitchFamily="18" charset="0"/>
              </a:rPr>
              <a:t> Steering System is making a Clunk Noise. Noise is coming from Steering Column boot bearing.</a:t>
            </a:r>
            <a:endParaRPr lang="en-IN" kern="100" dirty="0">
              <a:effectLst/>
              <a:latin typeface="Rockwell" panose="02060603020205020403" pitchFamily="18" charset="0"/>
              <a:ea typeface="Calibri" panose="020F0502020204030204" pitchFamily="34" charset="0"/>
              <a:cs typeface="Mangal" panose="02040503050203030202" pitchFamily="18" charset="0"/>
            </a:endParaRPr>
          </a:p>
          <a:p>
            <a:pPr algn="just">
              <a:lnSpc>
                <a:spcPct val="107000"/>
              </a:lnSpc>
              <a:spcAft>
                <a:spcPts val="800"/>
              </a:spcAft>
            </a:pPr>
            <a:r>
              <a:rPr lang="en-US" b="1" kern="100" dirty="0">
                <a:effectLst/>
                <a:latin typeface="Rockwell" panose="02060603020205020403" pitchFamily="18" charset="0"/>
                <a:ea typeface="Calibri" panose="020F0502020204030204" pitchFamily="34" charset="0"/>
                <a:cs typeface="Mangal" panose="02040503050203030202" pitchFamily="18" charset="0"/>
              </a:rPr>
              <a:t>Chatbot: </a:t>
            </a:r>
            <a:r>
              <a:rPr lang="en-US" kern="100" dirty="0">
                <a:effectLst/>
                <a:latin typeface="Rockwell" panose="02060603020205020403" pitchFamily="18" charset="0"/>
                <a:ea typeface="Calibri" panose="020F0502020204030204" pitchFamily="34" charset="0"/>
                <a:cs typeface="Mangal" panose="02040503050203030202" pitchFamily="18" charset="0"/>
              </a:rPr>
              <a:t>Then in that case, install new steering column boot bearing.</a:t>
            </a:r>
            <a:endParaRPr lang="en-IN" kern="100" dirty="0">
              <a:effectLst/>
              <a:latin typeface="Rockwell" panose="02060603020205020403" pitchFamily="18" charset="0"/>
              <a:ea typeface="Calibri" panose="020F0502020204030204" pitchFamily="34" charset="0"/>
              <a:cs typeface="Mangal" panose="02040503050203030202" pitchFamily="18" charset="0"/>
            </a:endParaRPr>
          </a:p>
          <a:p>
            <a:pPr>
              <a:lnSpc>
                <a:spcPct val="107000"/>
              </a:lnSpc>
              <a:spcAft>
                <a:spcPts val="800"/>
              </a:spcAft>
            </a:pPr>
            <a:endParaRPr lang="en-US" b="1" kern="100" dirty="0">
              <a:latin typeface="Rockwell" panose="02060603020205020403" pitchFamily="18" charset="0"/>
              <a:ea typeface="Calibri" panose="020F0502020204030204" pitchFamily="34" charset="0"/>
              <a:cs typeface="Mangal" panose="02040503050203030202" pitchFamily="18" charset="0"/>
            </a:endParaRPr>
          </a:p>
          <a:p>
            <a:pPr>
              <a:lnSpc>
                <a:spcPct val="107000"/>
              </a:lnSpc>
              <a:spcAft>
                <a:spcPts val="800"/>
              </a:spcAft>
            </a:pPr>
            <a:endParaRPr lang="en-IN" dirty="0">
              <a:latin typeface="Rockwell" panose="02060603020205020403" pitchFamily="18" charset="0"/>
            </a:endParaRPr>
          </a:p>
        </p:txBody>
      </p:sp>
    </p:spTree>
    <p:extLst>
      <p:ext uri="{BB962C8B-B14F-4D97-AF65-F5344CB8AC3E}">
        <p14:creationId xmlns:p14="http://schemas.microsoft.com/office/powerpoint/2010/main" val="1806681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6B20-9292-1807-49E5-9E78D08860D1}"/>
              </a:ext>
            </a:extLst>
          </p:cNvPr>
          <p:cNvSpPr>
            <a:spLocks noGrp="1"/>
          </p:cNvSpPr>
          <p:nvPr>
            <p:ph type="title"/>
          </p:nvPr>
        </p:nvSpPr>
        <p:spPr>
          <a:xfrm>
            <a:off x="512740" y="237802"/>
            <a:ext cx="11679259" cy="942777"/>
          </a:xfrm>
        </p:spPr>
        <p:txBody>
          <a:bodyPr>
            <a:noAutofit/>
          </a:bodyPr>
          <a:lstStyle/>
          <a:p>
            <a:r>
              <a:rPr lang="en-IN" sz="2800" dirty="0">
                <a:latin typeface="Rockwell" panose="02060603020205020403" pitchFamily="18" charset="0"/>
              </a:rPr>
              <a:t>Use Case 2: Conversational Q&amp;A use case-Troubleshooting Vehicle Issues</a:t>
            </a:r>
            <a:endParaRPr lang="en-IN" sz="2800" dirty="0">
              <a:latin typeface="Rockwell" panose="02060603020205020403" pitchFamily="18" charset="0"/>
              <a:ea typeface="+mn-ea"/>
              <a:cs typeface="+mn-cs"/>
            </a:endParaRPr>
          </a:p>
        </p:txBody>
      </p:sp>
      <p:sp>
        <p:nvSpPr>
          <p:cNvPr id="5" name="TextBox 4">
            <a:extLst>
              <a:ext uri="{FF2B5EF4-FFF2-40B4-BE49-F238E27FC236}">
                <a16:creationId xmlns:a16="http://schemas.microsoft.com/office/drawing/2014/main" id="{2879FE0B-24F6-E2CE-7928-D2452A862538}"/>
              </a:ext>
            </a:extLst>
          </p:cNvPr>
          <p:cNvSpPr txBox="1"/>
          <p:nvPr/>
        </p:nvSpPr>
        <p:spPr>
          <a:xfrm>
            <a:off x="512740" y="1180579"/>
            <a:ext cx="11997913" cy="5851345"/>
          </a:xfrm>
          <a:prstGeom prst="rect">
            <a:avLst/>
          </a:prstGeom>
          <a:noFill/>
        </p:spPr>
        <p:txBody>
          <a:bodyPr wrap="square" rtlCol="0">
            <a:spAutoFit/>
          </a:bodyPr>
          <a:lstStyle/>
          <a:p>
            <a:pPr>
              <a:lnSpc>
                <a:spcPct val="107000"/>
              </a:lnSpc>
              <a:spcAft>
                <a:spcPts val="800"/>
              </a:spcAft>
            </a:pPr>
            <a:r>
              <a:rPr lang="en-US" b="1" kern="100" dirty="0">
                <a:effectLst/>
                <a:latin typeface="Rockwell" panose="02060603020205020403" pitchFamily="18" charset="0"/>
                <a:ea typeface="Calibri" panose="020F0502020204030204" pitchFamily="34" charset="0"/>
                <a:cs typeface="Mangal" panose="02040503050203030202" pitchFamily="18" charset="0"/>
              </a:rPr>
              <a:t>Flow 3:</a:t>
            </a:r>
          </a:p>
          <a:p>
            <a:pPr>
              <a:lnSpc>
                <a:spcPct val="107000"/>
              </a:lnSpc>
              <a:spcAft>
                <a:spcPts val="800"/>
              </a:spcAft>
            </a:pPr>
            <a:r>
              <a:rPr lang="en-US" b="1" kern="100" dirty="0">
                <a:effectLst/>
                <a:latin typeface="Rockwell" panose="02060603020205020403" pitchFamily="18" charset="0"/>
                <a:ea typeface="Calibri" panose="020F0502020204030204" pitchFamily="34" charset="0"/>
                <a:cs typeface="Mangal" panose="02040503050203030202" pitchFamily="18" charset="0"/>
              </a:rPr>
              <a:t>User: </a:t>
            </a:r>
            <a:r>
              <a:rPr lang="en-US" kern="100" dirty="0">
                <a:effectLst/>
                <a:latin typeface="Rockwell" panose="02060603020205020403" pitchFamily="18" charset="0"/>
                <a:ea typeface="Calibri" panose="020F0502020204030204" pitchFamily="34" charset="0"/>
                <a:cs typeface="Mangal" panose="02040503050203030202" pitchFamily="18" charset="0"/>
              </a:rPr>
              <a:t>Squeak is present in the steering column.</a:t>
            </a:r>
            <a:endParaRPr lang="en-IN" kern="100" dirty="0">
              <a:effectLst/>
              <a:latin typeface="Rockwell" panose="02060603020205020403" pitchFamily="18" charset="0"/>
              <a:ea typeface="Calibri" panose="020F0502020204030204" pitchFamily="34" charset="0"/>
              <a:cs typeface="Mangal" panose="02040503050203030202" pitchFamily="18" charset="0"/>
            </a:endParaRPr>
          </a:p>
          <a:p>
            <a:pPr>
              <a:lnSpc>
                <a:spcPct val="107000"/>
              </a:lnSpc>
              <a:spcAft>
                <a:spcPts val="800"/>
              </a:spcAft>
            </a:pPr>
            <a:r>
              <a:rPr lang="en-US" b="1" kern="100" dirty="0">
                <a:effectLst/>
                <a:latin typeface="Rockwell" panose="02060603020205020403" pitchFamily="18" charset="0"/>
                <a:ea typeface="Calibri" panose="020F0502020204030204" pitchFamily="34" charset="0"/>
                <a:cs typeface="Mangal" panose="02040503050203030202" pitchFamily="18" charset="0"/>
              </a:rPr>
              <a:t>Chatbot:</a:t>
            </a:r>
            <a:r>
              <a:rPr lang="en-US" kern="100" dirty="0">
                <a:effectLst/>
                <a:latin typeface="Rockwell" panose="02060603020205020403" pitchFamily="18" charset="0"/>
                <a:ea typeface="Calibri" panose="020F0502020204030204" pitchFamily="34" charset="0"/>
                <a:cs typeface="Mangal" panose="02040503050203030202" pitchFamily="18" charset="0"/>
              </a:rPr>
              <a:t> Repair the steering column mountings or align the steering column</a:t>
            </a:r>
          </a:p>
          <a:p>
            <a:pPr>
              <a:lnSpc>
                <a:spcPct val="107000"/>
              </a:lnSpc>
              <a:spcAft>
                <a:spcPts val="800"/>
              </a:spcAft>
            </a:pPr>
            <a:r>
              <a:rPr lang="en-US" kern="100" dirty="0">
                <a:latin typeface="Rockwell" panose="02060603020205020403" pitchFamily="18" charset="0"/>
                <a:ea typeface="Calibri" panose="020F0502020204030204" pitchFamily="34" charset="0"/>
                <a:cs typeface="Mangal" panose="02040503050203030202" pitchFamily="18" charset="0"/>
              </a:rPr>
              <a:t>********************************************************************************</a:t>
            </a:r>
            <a:endParaRPr lang="en-US" kern="100" dirty="0">
              <a:effectLst/>
              <a:latin typeface="Rockwell" panose="02060603020205020403" pitchFamily="18" charset="0"/>
              <a:ea typeface="Calibri" panose="020F0502020204030204" pitchFamily="34" charset="0"/>
              <a:cs typeface="Mangal" panose="02040503050203030202" pitchFamily="18" charset="0"/>
            </a:endParaRPr>
          </a:p>
          <a:p>
            <a:pPr>
              <a:lnSpc>
                <a:spcPct val="107000"/>
              </a:lnSpc>
              <a:spcAft>
                <a:spcPts val="800"/>
              </a:spcAft>
            </a:pPr>
            <a:r>
              <a:rPr lang="en-US" b="1" kern="100" dirty="0">
                <a:latin typeface="Rockwell" panose="02060603020205020403" pitchFamily="18" charset="0"/>
                <a:ea typeface="Calibri" panose="020F0502020204030204" pitchFamily="34" charset="0"/>
                <a:cs typeface="Mangal" panose="02040503050203030202" pitchFamily="18" charset="0"/>
              </a:rPr>
              <a:t>Kapture Use Case:</a:t>
            </a:r>
          </a:p>
          <a:p>
            <a:pPr>
              <a:lnSpc>
                <a:spcPct val="107000"/>
              </a:lnSpc>
              <a:spcAft>
                <a:spcPts val="800"/>
              </a:spcAft>
            </a:pPr>
            <a:r>
              <a:rPr lang="en-US" kern="100" dirty="0">
                <a:latin typeface="Rockwell" panose="02060603020205020403" pitchFamily="18" charset="0"/>
                <a:ea typeface="Calibri" panose="020F0502020204030204" pitchFamily="34" charset="0"/>
                <a:cs typeface="Mangal" panose="02040503050203030202" pitchFamily="18" charset="0"/>
              </a:rPr>
              <a:t>Conversational AI or Context Driven Chatbot (KB is 2000 word text, and Kapture can provide a chat like experience)</a:t>
            </a:r>
          </a:p>
          <a:p>
            <a:pPr marL="608013" lvl="0" indent="25400">
              <a:lnSpc>
                <a:spcPct val="107000"/>
              </a:lnSpc>
              <a:spcAft>
                <a:spcPts val="800"/>
              </a:spcAft>
              <a:buFont typeface="Symbol" panose="05050102010706020507" pitchFamily="18" charset="2"/>
              <a:buChar char=""/>
            </a:pPr>
            <a:r>
              <a:rPr lang="en-US" kern="100" dirty="0">
                <a:latin typeface="Rockwell" panose="02060603020205020403" pitchFamily="18" charset="0"/>
                <a:ea typeface="Calibri" panose="020F0502020204030204" pitchFamily="34" charset="0"/>
                <a:cs typeface="Mangal" panose="02040503050203030202" pitchFamily="18" charset="0"/>
              </a:rPr>
              <a:t> Interactive Chat Interface</a:t>
            </a:r>
            <a:endParaRPr lang="en-IN" kern="100" dirty="0">
              <a:latin typeface="Rockwell" panose="02060603020205020403" pitchFamily="18" charset="0"/>
              <a:ea typeface="Calibri" panose="020F0502020204030204" pitchFamily="34" charset="0"/>
              <a:cs typeface="Mangal" panose="02040503050203030202" pitchFamily="18" charset="0"/>
            </a:endParaRPr>
          </a:p>
          <a:p>
            <a:pPr marL="608013" lvl="0" indent="25400">
              <a:lnSpc>
                <a:spcPct val="107000"/>
              </a:lnSpc>
              <a:spcAft>
                <a:spcPts val="800"/>
              </a:spcAft>
              <a:buFont typeface="Symbol" panose="05050102010706020507" pitchFamily="18" charset="2"/>
              <a:buChar char=""/>
            </a:pPr>
            <a:r>
              <a:rPr lang="en-US" kern="100" dirty="0">
                <a:latin typeface="Rockwell" panose="02060603020205020403" pitchFamily="18" charset="0"/>
                <a:ea typeface="Calibri" panose="020F0502020204030204" pitchFamily="34" charset="0"/>
                <a:cs typeface="Mangal" panose="02040503050203030202" pitchFamily="18" charset="0"/>
              </a:rPr>
              <a:t> Contextual Chatbot</a:t>
            </a:r>
            <a:endParaRPr lang="en-IN" kern="100" dirty="0">
              <a:latin typeface="Rockwell" panose="02060603020205020403" pitchFamily="18" charset="0"/>
              <a:ea typeface="Calibri" panose="020F0502020204030204" pitchFamily="34" charset="0"/>
              <a:cs typeface="Mangal" panose="02040503050203030202" pitchFamily="18" charset="0"/>
            </a:endParaRPr>
          </a:p>
          <a:p>
            <a:pPr marL="608013" lvl="0" indent="25400">
              <a:lnSpc>
                <a:spcPct val="107000"/>
              </a:lnSpc>
              <a:spcAft>
                <a:spcPts val="800"/>
              </a:spcAft>
              <a:buFont typeface="Symbol" panose="05050102010706020507" pitchFamily="18" charset="2"/>
              <a:buChar char=""/>
            </a:pPr>
            <a:r>
              <a:rPr lang="en-US" kern="100" dirty="0">
                <a:latin typeface="Rockwell" panose="02060603020205020403" pitchFamily="18" charset="0"/>
                <a:ea typeface="Calibri" panose="020F0502020204030204" pitchFamily="34" charset="0"/>
                <a:cs typeface="Mangal" panose="02040503050203030202" pitchFamily="18" charset="0"/>
              </a:rPr>
              <a:t> AI-Powered Conversations</a:t>
            </a:r>
            <a:endParaRPr lang="en-IN" kern="100" dirty="0">
              <a:latin typeface="Rockwell" panose="02060603020205020403" pitchFamily="18" charset="0"/>
              <a:ea typeface="Calibri" panose="020F0502020204030204" pitchFamily="34" charset="0"/>
              <a:cs typeface="Mangal" panose="02040503050203030202" pitchFamily="18" charset="0"/>
            </a:endParaRPr>
          </a:p>
          <a:p>
            <a:pPr marL="608013" lvl="0" indent="25400">
              <a:lnSpc>
                <a:spcPct val="107000"/>
              </a:lnSpc>
              <a:spcAft>
                <a:spcPts val="800"/>
              </a:spcAft>
              <a:buFont typeface="Symbol" panose="05050102010706020507" pitchFamily="18" charset="2"/>
              <a:buChar char=""/>
            </a:pPr>
            <a:r>
              <a:rPr lang="en-US" kern="100" dirty="0">
                <a:latin typeface="Rockwell" panose="02060603020205020403" pitchFamily="18" charset="0"/>
                <a:ea typeface="Calibri" panose="020F0502020204030204" pitchFamily="34" charset="0"/>
                <a:cs typeface="Mangal" panose="02040503050203030202" pitchFamily="18" charset="0"/>
              </a:rPr>
              <a:t> Dialogue-Driven Interaction</a:t>
            </a:r>
            <a:endParaRPr lang="en-IN" kern="100" dirty="0">
              <a:latin typeface="Rockwell" panose="02060603020205020403" pitchFamily="18" charset="0"/>
              <a:ea typeface="Calibri" panose="020F0502020204030204" pitchFamily="34" charset="0"/>
              <a:cs typeface="Mangal" panose="02040503050203030202" pitchFamily="18" charset="0"/>
            </a:endParaRPr>
          </a:p>
          <a:p>
            <a:pPr>
              <a:lnSpc>
                <a:spcPct val="107000"/>
              </a:lnSpc>
              <a:spcAft>
                <a:spcPts val="800"/>
              </a:spcAft>
            </a:pPr>
            <a:r>
              <a:rPr lang="en-US" kern="100" dirty="0">
                <a:latin typeface="Rockwell" panose="02060603020205020403" pitchFamily="18" charset="0"/>
                <a:ea typeface="Calibri" panose="020F0502020204030204" pitchFamily="34" charset="0"/>
                <a:cs typeface="Mangal" panose="02040503050203030202" pitchFamily="18" charset="0"/>
              </a:rPr>
              <a:t> </a:t>
            </a:r>
            <a:endParaRPr lang="en-IN" kern="100" dirty="0">
              <a:latin typeface="Rockwell" panose="02060603020205020403" pitchFamily="18" charset="0"/>
              <a:ea typeface="Calibri" panose="020F0502020204030204" pitchFamily="34" charset="0"/>
              <a:cs typeface="Mangal" panose="02040503050203030202" pitchFamily="18" charset="0"/>
            </a:endParaRPr>
          </a:p>
          <a:p>
            <a:pPr>
              <a:lnSpc>
                <a:spcPct val="107000"/>
              </a:lnSpc>
              <a:spcAft>
                <a:spcPts val="800"/>
              </a:spcAft>
            </a:pPr>
            <a:endParaRPr lang="en-IN" kern="100" dirty="0">
              <a:latin typeface="Rockwell" panose="02060603020205020403" pitchFamily="18" charset="0"/>
              <a:ea typeface="Calibri" panose="020F0502020204030204" pitchFamily="34" charset="0"/>
              <a:cs typeface="Mangal" panose="02040503050203030202" pitchFamily="18" charset="0"/>
            </a:endParaRPr>
          </a:p>
          <a:p>
            <a:pPr>
              <a:lnSpc>
                <a:spcPct val="107000"/>
              </a:lnSpc>
              <a:spcAft>
                <a:spcPts val="800"/>
              </a:spcAft>
            </a:pPr>
            <a:endParaRPr lang="en-US" b="1" kern="100" dirty="0">
              <a:latin typeface="Rockwell" panose="02060603020205020403" pitchFamily="18" charset="0"/>
              <a:ea typeface="Calibri" panose="020F0502020204030204" pitchFamily="34" charset="0"/>
              <a:cs typeface="Mangal" panose="02040503050203030202" pitchFamily="18" charset="0"/>
            </a:endParaRPr>
          </a:p>
          <a:p>
            <a:pPr>
              <a:lnSpc>
                <a:spcPct val="107000"/>
              </a:lnSpc>
              <a:spcAft>
                <a:spcPts val="800"/>
              </a:spcAft>
            </a:pPr>
            <a:endParaRPr lang="en-IN" dirty="0">
              <a:latin typeface="Rockwell" panose="02060603020205020403" pitchFamily="18" charset="0"/>
            </a:endParaRPr>
          </a:p>
        </p:txBody>
      </p:sp>
    </p:spTree>
    <p:extLst>
      <p:ext uri="{BB962C8B-B14F-4D97-AF65-F5344CB8AC3E}">
        <p14:creationId xmlns:p14="http://schemas.microsoft.com/office/powerpoint/2010/main" val="2062833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6B20-9292-1807-49E5-9E78D08860D1}"/>
              </a:ext>
            </a:extLst>
          </p:cNvPr>
          <p:cNvSpPr>
            <a:spLocks noGrp="1"/>
          </p:cNvSpPr>
          <p:nvPr>
            <p:ph type="title"/>
          </p:nvPr>
        </p:nvSpPr>
        <p:spPr>
          <a:xfrm>
            <a:off x="512741" y="237802"/>
            <a:ext cx="11166518" cy="942777"/>
          </a:xfrm>
        </p:spPr>
        <p:txBody>
          <a:bodyPr>
            <a:noAutofit/>
          </a:bodyPr>
          <a:lstStyle/>
          <a:p>
            <a:r>
              <a:rPr lang="en-IN" sz="2800" dirty="0">
                <a:latin typeface="Rockwell" panose="02060603020205020403" pitchFamily="18" charset="0"/>
              </a:rPr>
              <a:t>Use Case 3: Step by Step answer generation – Gen AI Chatbot</a:t>
            </a:r>
            <a:endParaRPr lang="en-IN" sz="2800" dirty="0">
              <a:latin typeface="Rockwell" panose="02060603020205020403" pitchFamily="18" charset="0"/>
              <a:ea typeface="+mn-ea"/>
              <a:cs typeface="+mn-cs"/>
            </a:endParaRPr>
          </a:p>
        </p:txBody>
      </p:sp>
      <p:sp>
        <p:nvSpPr>
          <p:cNvPr id="5" name="TextBox 4">
            <a:extLst>
              <a:ext uri="{FF2B5EF4-FFF2-40B4-BE49-F238E27FC236}">
                <a16:creationId xmlns:a16="http://schemas.microsoft.com/office/drawing/2014/main" id="{2879FE0B-24F6-E2CE-7928-D2452A862538}"/>
              </a:ext>
            </a:extLst>
          </p:cNvPr>
          <p:cNvSpPr txBox="1"/>
          <p:nvPr/>
        </p:nvSpPr>
        <p:spPr>
          <a:xfrm>
            <a:off x="388050" y="1319125"/>
            <a:ext cx="11997913" cy="5598456"/>
          </a:xfrm>
          <a:prstGeom prst="rect">
            <a:avLst/>
          </a:prstGeom>
          <a:noFill/>
        </p:spPr>
        <p:txBody>
          <a:bodyPr wrap="square" rtlCol="0">
            <a:spAutoFit/>
          </a:bodyPr>
          <a:lstStyle/>
          <a:p>
            <a:pPr algn="just">
              <a:lnSpc>
                <a:spcPct val="107000"/>
              </a:lnSpc>
              <a:spcAft>
                <a:spcPts val="800"/>
              </a:spcAft>
            </a:pPr>
            <a:r>
              <a:rPr lang="en-US" b="1" i="0" dirty="0">
                <a:solidFill>
                  <a:srgbClr val="1F1F1F"/>
                </a:solidFill>
                <a:effectLst/>
                <a:latin typeface="Rockwell" panose="02060603020205020403" pitchFamily="18" charset="0"/>
              </a:rPr>
              <a:t>User: </a:t>
            </a:r>
            <a:r>
              <a:rPr lang="en-US" i="0" dirty="0">
                <a:solidFill>
                  <a:srgbClr val="1F1F1F"/>
                </a:solidFill>
                <a:effectLst/>
                <a:latin typeface="Rockwell" panose="02060603020205020403" pitchFamily="18" charset="0"/>
              </a:rPr>
              <a:t>Hi, I need to change a tire on my Mazda CX-5 but I'm not sure how. Can you help through step </a:t>
            </a:r>
          </a:p>
          <a:p>
            <a:pPr algn="just">
              <a:lnSpc>
                <a:spcPct val="107000"/>
              </a:lnSpc>
              <a:spcAft>
                <a:spcPts val="800"/>
              </a:spcAft>
            </a:pPr>
            <a:r>
              <a:rPr lang="en-US" i="0" dirty="0">
                <a:solidFill>
                  <a:srgbClr val="1F1F1F"/>
                </a:solidFill>
                <a:effectLst/>
                <a:latin typeface="Rockwell" panose="02060603020205020403" pitchFamily="18" charset="0"/>
              </a:rPr>
              <a:t>by step procedure.</a:t>
            </a:r>
          </a:p>
          <a:p>
            <a:pPr algn="l"/>
            <a:r>
              <a:rPr lang="en-US" b="1" i="0" dirty="0">
                <a:solidFill>
                  <a:srgbClr val="1F1F1F"/>
                </a:solidFill>
                <a:effectLst/>
                <a:latin typeface="Rockwell" panose="02060603020205020403" pitchFamily="18" charset="0"/>
              </a:rPr>
              <a:t>Chatbot: </a:t>
            </a:r>
            <a:r>
              <a:rPr lang="en-US" i="0" dirty="0">
                <a:solidFill>
                  <a:srgbClr val="1F1F1F"/>
                </a:solidFill>
                <a:effectLst/>
                <a:latin typeface="Rockwell" panose="02060603020205020403" pitchFamily="18" charset="0"/>
              </a:rPr>
              <a:t>I can definitely help you with that! Changing a tire on a Mazda CX-5 involves the following steps:</a:t>
            </a:r>
          </a:p>
          <a:p>
            <a:pPr algn="l"/>
            <a:endParaRPr lang="en-US" i="0" dirty="0">
              <a:solidFill>
                <a:srgbClr val="1F1F1F"/>
              </a:solidFill>
              <a:effectLst/>
              <a:latin typeface="Rockwell" panose="02060603020205020403" pitchFamily="18" charset="0"/>
            </a:endParaRPr>
          </a:p>
          <a:p>
            <a:pPr algn="l">
              <a:buFont typeface="+mj-lt"/>
              <a:buAutoNum type="arabicPeriod"/>
            </a:pPr>
            <a:r>
              <a:rPr lang="en-US" i="0" dirty="0">
                <a:solidFill>
                  <a:srgbClr val="1F1F1F"/>
                </a:solidFill>
                <a:effectLst/>
                <a:latin typeface="Rockwell" panose="02060603020205020403" pitchFamily="18" charset="0"/>
              </a:rPr>
              <a:t>Gather your tools: You'll need a lug wrench, a jack, a spare tire, and a wheel chock.</a:t>
            </a:r>
          </a:p>
          <a:p>
            <a:pPr algn="l">
              <a:buFont typeface="+mj-lt"/>
              <a:buAutoNum type="arabicPeriod"/>
            </a:pPr>
            <a:r>
              <a:rPr lang="en-US" i="0" dirty="0">
                <a:solidFill>
                  <a:srgbClr val="1F1F1F"/>
                </a:solidFill>
                <a:effectLst/>
                <a:latin typeface="Rockwell" panose="02060603020205020403" pitchFamily="18" charset="0"/>
              </a:rPr>
              <a:t>Park on a flat, level surface and engage the parking brake.</a:t>
            </a:r>
          </a:p>
          <a:p>
            <a:pPr algn="l">
              <a:buFont typeface="+mj-lt"/>
              <a:buAutoNum type="arabicPeriod"/>
            </a:pPr>
            <a:r>
              <a:rPr lang="en-US" i="0" dirty="0">
                <a:solidFill>
                  <a:srgbClr val="1F1F1F"/>
                </a:solidFill>
                <a:effectLst/>
                <a:latin typeface="Rockwell" panose="02060603020205020403" pitchFamily="18" charset="0"/>
              </a:rPr>
              <a:t>Locate the jack points on your Mazda CX-5. Refer to your owner's manual for specific locations.</a:t>
            </a:r>
          </a:p>
          <a:p>
            <a:pPr algn="l">
              <a:buFont typeface="+mj-lt"/>
              <a:buAutoNum type="arabicPeriod"/>
            </a:pPr>
            <a:r>
              <a:rPr lang="en-US" i="0" dirty="0">
                <a:solidFill>
                  <a:srgbClr val="1F1F1F"/>
                </a:solidFill>
                <a:effectLst/>
                <a:latin typeface="Rockwell" panose="02060603020205020403" pitchFamily="18" charset="0"/>
              </a:rPr>
              <a:t>Place the wheel chock behind the tire diagonally opposite the one you're changing.</a:t>
            </a:r>
          </a:p>
          <a:p>
            <a:pPr algn="l">
              <a:buFont typeface="+mj-lt"/>
              <a:buAutoNum type="arabicPeriod"/>
            </a:pPr>
            <a:r>
              <a:rPr lang="en-US" i="0" dirty="0">
                <a:solidFill>
                  <a:srgbClr val="1F1F1F"/>
                </a:solidFill>
                <a:effectLst/>
                <a:latin typeface="Rockwell" panose="02060603020205020403" pitchFamily="18" charset="0"/>
              </a:rPr>
              <a:t>Loosen the lug nuts slightly before lifting the vehicle. Don't remove them completely yet.</a:t>
            </a:r>
          </a:p>
          <a:p>
            <a:pPr algn="l">
              <a:buFont typeface="+mj-lt"/>
              <a:buAutoNum type="arabicPeriod"/>
            </a:pPr>
            <a:r>
              <a:rPr lang="en-US" i="0" dirty="0">
                <a:solidFill>
                  <a:srgbClr val="1F1F1F"/>
                </a:solidFill>
                <a:effectLst/>
                <a:latin typeface="Rockwell" panose="02060603020205020403" pitchFamily="18" charset="0"/>
              </a:rPr>
              <a:t>Position the jack under the designated jack point on your car. Consult your owner's manual for the correct placement.</a:t>
            </a:r>
          </a:p>
          <a:p>
            <a:pPr algn="l">
              <a:buFont typeface="+mj-lt"/>
              <a:buAutoNum type="arabicPeriod"/>
            </a:pPr>
            <a:r>
              <a:rPr lang="en-US" i="0" dirty="0">
                <a:solidFill>
                  <a:srgbClr val="1F1F1F"/>
                </a:solidFill>
                <a:effectLst/>
                <a:latin typeface="Rockwell" panose="02060603020205020403" pitchFamily="18" charset="0"/>
              </a:rPr>
              <a:t>Raise the jack until the flat tire is off the ground.</a:t>
            </a:r>
          </a:p>
          <a:p>
            <a:pPr algn="l">
              <a:buFont typeface="+mj-lt"/>
              <a:buAutoNum type="arabicPeriod"/>
            </a:pPr>
            <a:r>
              <a:rPr lang="en-US" i="0" dirty="0">
                <a:solidFill>
                  <a:srgbClr val="1F1F1F"/>
                </a:solidFill>
                <a:effectLst/>
                <a:latin typeface="Rockwell" panose="02060603020205020403" pitchFamily="18" charset="0"/>
              </a:rPr>
              <a:t>Remove the lug nuts completely and take off the flat tire.</a:t>
            </a:r>
          </a:p>
          <a:p>
            <a:pPr algn="l">
              <a:buFont typeface="+mj-lt"/>
              <a:buAutoNum type="arabicPeriod"/>
            </a:pPr>
            <a:r>
              <a:rPr lang="en-US" i="0" dirty="0">
                <a:solidFill>
                  <a:srgbClr val="1F1F1F"/>
                </a:solidFill>
                <a:effectLst/>
                <a:latin typeface="Rockwell" panose="02060603020205020403" pitchFamily="18" charset="0"/>
              </a:rPr>
              <a:t>Mount the spare tire onto the hub, aligning the holes with the lug bolts.</a:t>
            </a:r>
          </a:p>
          <a:p>
            <a:pPr algn="l"/>
            <a:r>
              <a:rPr lang="en-US" i="0" dirty="0">
                <a:solidFill>
                  <a:srgbClr val="1F1F1F"/>
                </a:solidFill>
                <a:effectLst/>
                <a:latin typeface="Rockwell" panose="02060603020205020403" pitchFamily="18" charset="0"/>
              </a:rPr>
              <a:t>10.Screw on the lug nuts by hand as tightly as possible.</a:t>
            </a:r>
          </a:p>
          <a:p>
            <a:pPr algn="l"/>
            <a:r>
              <a:rPr lang="en-US" i="0" dirty="0">
                <a:solidFill>
                  <a:srgbClr val="1F1F1F"/>
                </a:solidFill>
                <a:effectLst/>
                <a:latin typeface="Rockwell" panose="02060603020205020403" pitchFamily="18" charset="0"/>
              </a:rPr>
              <a:t>11.Lower the jack slowly until the tire touches the ground.</a:t>
            </a:r>
          </a:p>
          <a:p>
            <a:pPr algn="l"/>
            <a:endParaRPr lang="en-US" i="0" dirty="0">
              <a:solidFill>
                <a:srgbClr val="1F1F1F"/>
              </a:solidFill>
              <a:effectLst/>
              <a:latin typeface="Rockwell" panose="02060603020205020403" pitchFamily="18" charset="0"/>
            </a:endParaRPr>
          </a:p>
          <a:p>
            <a:pPr algn="l"/>
            <a:endParaRPr lang="en-US" i="0" dirty="0">
              <a:solidFill>
                <a:srgbClr val="1F1F1F"/>
              </a:solidFill>
              <a:effectLst/>
              <a:latin typeface="Rockwell" panose="02060603020205020403" pitchFamily="18" charset="0"/>
            </a:endParaRPr>
          </a:p>
          <a:p>
            <a:pPr algn="just">
              <a:lnSpc>
                <a:spcPct val="107000"/>
              </a:lnSpc>
              <a:spcAft>
                <a:spcPts val="800"/>
              </a:spcAft>
            </a:pPr>
            <a:endParaRPr lang="en-IN" dirty="0">
              <a:latin typeface="Rockwell" panose="02060603020205020403" pitchFamily="18" charset="0"/>
            </a:endParaRPr>
          </a:p>
        </p:txBody>
      </p:sp>
    </p:spTree>
    <p:extLst>
      <p:ext uri="{BB962C8B-B14F-4D97-AF65-F5344CB8AC3E}">
        <p14:creationId xmlns:p14="http://schemas.microsoft.com/office/powerpoint/2010/main" val="601552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6B20-9292-1807-49E5-9E78D08860D1}"/>
              </a:ext>
            </a:extLst>
          </p:cNvPr>
          <p:cNvSpPr>
            <a:spLocks noGrp="1"/>
          </p:cNvSpPr>
          <p:nvPr>
            <p:ph type="title"/>
          </p:nvPr>
        </p:nvSpPr>
        <p:spPr>
          <a:xfrm>
            <a:off x="512741" y="237802"/>
            <a:ext cx="11166518" cy="942777"/>
          </a:xfrm>
        </p:spPr>
        <p:txBody>
          <a:bodyPr>
            <a:noAutofit/>
          </a:bodyPr>
          <a:lstStyle/>
          <a:p>
            <a:r>
              <a:rPr lang="en-IN" sz="2800" dirty="0">
                <a:latin typeface="Rockwell" panose="02060603020205020403" pitchFamily="18" charset="0"/>
              </a:rPr>
              <a:t>Use Case 3: Step by Step answer generation – Gen AI Chatbot</a:t>
            </a:r>
            <a:endParaRPr lang="en-IN" sz="2800" dirty="0">
              <a:latin typeface="Rockwell" panose="02060603020205020403" pitchFamily="18" charset="0"/>
              <a:ea typeface="+mn-ea"/>
              <a:cs typeface="+mn-cs"/>
            </a:endParaRPr>
          </a:p>
        </p:txBody>
      </p:sp>
      <p:sp>
        <p:nvSpPr>
          <p:cNvPr id="5" name="TextBox 4">
            <a:extLst>
              <a:ext uri="{FF2B5EF4-FFF2-40B4-BE49-F238E27FC236}">
                <a16:creationId xmlns:a16="http://schemas.microsoft.com/office/drawing/2014/main" id="{2879FE0B-24F6-E2CE-7928-D2452A862538}"/>
              </a:ext>
            </a:extLst>
          </p:cNvPr>
          <p:cNvSpPr txBox="1"/>
          <p:nvPr/>
        </p:nvSpPr>
        <p:spPr>
          <a:xfrm>
            <a:off x="388050" y="1319125"/>
            <a:ext cx="11997913" cy="3969548"/>
          </a:xfrm>
          <a:prstGeom prst="rect">
            <a:avLst/>
          </a:prstGeom>
          <a:noFill/>
        </p:spPr>
        <p:txBody>
          <a:bodyPr wrap="square" rtlCol="0">
            <a:spAutoFit/>
          </a:bodyPr>
          <a:lstStyle/>
          <a:p>
            <a:pPr algn="l"/>
            <a:r>
              <a:rPr lang="en-US" dirty="0">
                <a:solidFill>
                  <a:srgbClr val="1F1F1F"/>
                </a:solidFill>
                <a:latin typeface="Rockwell" panose="02060603020205020403" pitchFamily="18" charset="0"/>
              </a:rPr>
              <a:t>12. </a:t>
            </a:r>
            <a:r>
              <a:rPr lang="en-US" i="0" dirty="0">
                <a:solidFill>
                  <a:srgbClr val="1F1F1F"/>
                </a:solidFill>
                <a:effectLst/>
                <a:latin typeface="Rockwell" panose="02060603020205020403" pitchFamily="18" charset="0"/>
              </a:rPr>
              <a:t>Tighten the lug nuts in a star pattern using the lug wrench. Refer to your owner's manual for the recommended torque specifications.</a:t>
            </a:r>
          </a:p>
          <a:p>
            <a:pPr algn="l"/>
            <a:r>
              <a:rPr lang="en-US" i="0" dirty="0">
                <a:solidFill>
                  <a:srgbClr val="1F1F1F"/>
                </a:solidFill>
                <a:effectLst/>
                <a:latin typeface="Rockwell" panose="02060603020205020403" pitchFamily="18" charset="0"/>
              </a:rPr>
              <a:t>13. Store the flat tire and tools securely in your car.</a:t>
            </a:r>
          </a:p>
          <a:p>
            <a:pPr algn="l"/>
            <a:r>
              <a:rPr lang="en-US" i="0" dirty="0">
                <a:solidFill>
                  <a:srgbClr val="1F1F1F"/>
                </a:solidFill>
                <a:effectLst/>
                <a:latin typeface="Rockwell" panose="02060603020205020403" pitchFamily="18" charset="0"/>
              </a:rPr>
              <a:t>14.Remember to have the flat tire repaired or replaced as soon as possible.</a:t>
            </a:r>
          </a:p>
          <a:p>
            <a:pPr algn="l"/>
            <a:endParaRPr lang="en-US" i="0" dirty="0">
              <a:solidFill>
                <a:srgbClr val="1F1F1F"/>
              </a:solidFill>
              <a:effectLst/>
              <a:latin typeface="Rockwell" panose="02060603020205020403" pitchFamily="18" charset="0"/>
            </a:endParaRPr>
          </a:p>
          <a:p>
            <a:r>
              <a:rPr lang="en-US" b="1" kern="100" dirty="0">
                <a:latin typeface="Rockwell" panose="02060603020205020403" pitchFamily="18" charset="0"/>
                <a:ea typeface="Calibri" panose="020F0502020204030204" pitchFamily="34" charset="0"/>
                <a:cs typeface="Mangal" panose="02040503050203030202" pitchFamily="18" charset="0"/>
              </a:rPr>
              <a:t>Kapture Use Case:</a:t>
            </a:r>
          </a:p>
          <a:p>
            <a:pPr algn="l"/>
            <a:r>
              <a:rPr lang="en-US" dirty="0">
                <a:solidFill>
                  <a:srgbClr val="1F1F1F"/>
                </a:solidFill>
                <a:latin typeface="Rockwell" panose="02060603020205020403" pitchFamily="18" charset="0"/>
              </a:rPr>
              <a:t>Guided Content Generation (kb is 2000 words text – Kapture can provide instructions step by step)</a:t>
            </a:r>
          </a:p>
          <a:p>
            <a:pPr algn="l">
              <a:buFont typeface="+mj-lt"/>
              <a:buAutoNum type="arabicPeriod"/>
            </a:pPr>
            <a:endParaRPr lang="en-US" i="0" dirty="0">
              <a:solidFill>
                <a:srgbClr val="1F1F1F"/>
              </a:solidFill>
              <a:effectLst/>
              <a:latin typeface="Rockwell" panose="02060603020205020403" pitchFamily="18" charset="0"/>
            </a:endParaRPr>
          </a:p>
          <a:p>
            <a:pPr marL="628650" lvl="0" indent="-285750">
              <a:buFont typeface="Arial" panose="020B0604020202020204" pitchFamily="34" charset="0"/>
              <a:buChar char="•"/>
            </a:pPr>
            <a:r>
              <a:rPr lang="en-US" dirty="0">
                <a:solidFill>
                  <a:srgbClr val="1F1F1F"/>
                </a:solidFill>
                <a:latin typeface="Rockwell" panose="02060603020205020403" pitchFamily="18" charset="0"/>
              </a:rPr>
              <a:t>Step-by-Step Guidance</a:t>
            </a:r>
            <a:endParaRPr lang="en-IN" dirty="0">
              <a:solidFill>
                <a:srgbClr val="1F1F1F"/>
              </a:solidFill>
              <a:latin typeface="Rockwell" panose="02060603020205020403" pitchFamily="18" charset="0"/>
            </a:endParaRPr>
          </a:p>
          <a:p>
            <a:pPr marL="628650" lvl="0" indent="-285750">
              <a:buFont typeface="Arial" panose="020B0604020202020204" pitchFamily="34" charset="0"/>
              <a:buChar char="•"/>
            </a:pPr>
            <a:r>
              <a:rPr lang="en-US" dirty="0">
                <a:solidFill>
                  <a:srgbClr val="1F1F1F"/>
                </a:solidFill>
                <a:latin typeface="Rockwell" panose="02060603020205020403" pitchFamily="18" charset="0"/>
              </a:rPr>
              <a:t>Sequential Content Delivery</a:t>
            </a:r>
            <a:endParaRPr lang="en-IN" dirty="0">
              <a:solidFill>
                <a:srgbClr val="1F1F1F"/>
              </a:solidFill>
              <a:latin typeface="Rockwell" panose="02060603020205020403" pitchFamily="18" charset="0"/>
            </a:endParaRPr>
          </a:p>
          <a:p>
            <a:pPr marL="628650" lvl="0" indent="-285750">
              <a:buFont typeface="Arial" panose="020B0604020202020204" pitchFamily="34" charset="0"/>
              <a:buChar char="•"/>
            </a:pPr>
            <a:r>
              <a:rPr lang="en-US" dirty="0">
                <a:solidFill>
                  <a:srgbClr val="1F1F1F"/>
                </a:solidFill>
                <a:latin typeface="Rockwell" panose="02060603020205020403" pitchFamily="18" charset="0"/>
              </a:rPr>
              <a:t>Instructional Content Creation</a:t>
            </a:r>
            <a:endParaRPr lang="en-IN" dirty="0">
              <a:solidFill>
                <a:srgbClr val="1F1F1F"/>
              </a:solidFill>
              <a:latin typeface="Rockwell" panose="02060603020205020403" pitchFamily="18" charset="0"/>
            </a:endParaRPr>
          </a:p>
          <a:p>
            <a:pPr marL="628650" lvl="0" indent="-285750">
              <a:buFont typeface="Arial" panose="020B0604020202020204" pitchFamily="34" charset="0"/>
              <a:buChar char="•"/>
            </a:pPr>
            <a:r>
              <a:rPr lang="en-US" dirty="0">
                <a:solidFill>
                  <a:srgbClr val="1F1F1F"/>
                </a:solidFill>
                <a:latin typeface="Rockwell" panose="02060603020205020403" pitchFamily="18" charset="0"/>
              </a:rPr>
              <a:t>Task-Oriented Content Creation</a:t>
            </a:r>
            <a:endParaRPr lang="en-IN" dirty="0">
              <a:solidFill>
                <a:srgbClr val="1F1F1F"/>
              </a:solidFill>
              <a:latin typeface="Rockwell" panose="02060603020205020403" pitchFamily="18" charset="0"/>
            </a:endParaRPr>
          </a:p>
          <a:p>
            <a:r>
              <a:rPr lang="en-US" sz="1800" dirty="0">
                <a:solidFill>
                  <a:srgbClr val="0070C0"/>
                </a:solidFill>
                <a:effectLst/>
                <a:latin typeface="Calibri" panose="020F0502020204030204" pitchFamily="34" charset="0"/>
                <a:ea typeface="Calibri" panose="020F0502020204030204" pitchFamily="34" charset="0"/>
              </a:rPr>
              <a:t> </a:t>
            </a:r>
            <a:endParaRPr lang="en-IN" sz="1800" dirty="0">
              <a:effectLst/>
              <a:latin typeface="Calibri" panose="020F0502020204030204" pitchFamily="34" charset="0"/>
              <a:ea typeface="Calibri" panose="020F0502020204030204" pitchFamily="34" charset="0"/>
            </a:endParaRPr>
          </a:p>
          <a:p>
            <a:pPr algn="just">
              <a:lnSpc>
                <a:spcPct val="107000"/>
              </a:lnSpc>
              <a:spcAft>
                <a:spcPts val="800"/>
              </a:spcAft>
            </a:pPr>
            <a:endParaRPr lang="en-IN" dirty="0">
              <a:latin typeface="Rockwell" panose="02060603020205020403" pitchFamily="18" charset="0"/>
            </a:endParaRPr>
          </a:p>
        </p:txBody>
      </p:sp>
    </p:spTree>
    <p:extLst>
      <p:ext uri="{BB962C8B-B14F-4D97-AF65-F5344CB8AC3E}">
        <p14:creationId xmlns:p14="http://schemas.microsoft.com/office/powerpoint/2010/main" val="4176178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6B20-9292-1807-49E5-9E78D08860D1}"/>
              </a:ext>
            </a:extLst>
          </p:cNvPr>
          <p:cNvSpPr>
            <a:spLocks noGrp="1"/>
          </p:cNvSpPr>
          <p:nvPr>
            <p:ph type="title"/>
          </p:nvPr>
        </p:nvSpPr>
        <p:spPr>
          <a:xfrm>
            <a:off x="512741" y="431444"/>
            <a:ext cx="11166518" cy="809333"/>
          </a:xfrm>
        </p:spPr>
        <p:txBody>
          <a:bodyPr>
            <a:noAutofit/>
          </a:bodyPr>
          <a:lstStyle/>
          <a:p>
            <a:r>
              <a:rPr lang="en-IN" sz="2800" dirty="0">
                <a:latin typeface="Rockwell" panose="02060603020205020403" pitchFamily="18" charset="0"/>
              </a:rPr>
              <a:t>Functionality 1: </a:t>
            </a:r>
            <a:r>
              <a:rPr lang="en-US" sz="2800" dirty="0">
                <a:solidFill>
                  <a:srgbClr val="000000"/>
                </a:solidFill>
                <a:effectLst/>
                <a:latin typeface="Rockwell" panose="02060603020205020403" pitchFamily="18" charset="0"/>
                <a:ea typeface="Calibri" panose="020F0502020204030204" pitchFamily="34" charset="0"/>
                <a:cs typeface="Mangal" panose="02040503050203030202" pitchFamily="18" charset="0"/>
              </a:rPr>
              <a:t>: Automatic Knowledge Creation from Mazda Support Tickets</a:t>
            </a:r>
            <a:br>
              <a:rPr lang="en-IN" sz="1800" b="1" dirty="0">
                <a:effectLst/>
                <a:latin typeface="Times New Roman" panose="02020603050405020304" pitchFamily="18" charset="0"/>
                <a:ea typeface="Times New Roman" panose="02020603050405020304" pitchFamily="18" charset="0"/>
              </a:rPr>
            </a:br>
            <a:endParaRPr lang="en-IN" sz="2800" dirty="0">
              <a:latin typeface="Rockwell" panose="02060603020205020403" pitchFamily="18" charset="0"/>
              <a:ea typeface="+mn-ea"/>
              <a:cs typeface="+mn-cs"/>
            </a:endParaRPr>
          </a:p>
        </p:txBody>
      </p:sp>
      <p:sp>
        <p:nvSpPr>
          <p:cNvPr id="5" name="TextBox 4">
            <a:extLst>
              <a:ext uri="{FF2B5EF4-FFF2-40B4-BE49-F238E27FC236}">
                <a16:creationId xmlns:a16="http://schemas.microsoft.com/office/drawing/2014/main" id="{2879FE0B-24F6-E2CE-7928-D2452A862538}"/>
              </a:ext>
            </a:extLst>
          </p:cNvPr>
          <p:cNvSpPr txBox="1"/>
          <p:nvPr/>
        </p:nvSpPr>
        <p:spPr>
          <a:xfrm>
            <a:off x="512741" y="1240777"/>
            <a:ext cx="11679259" cy="6673558"/>
          </a:xfrm>
          <a:prstGeom prst="rect">
            <a:avLst/>
          </a:prstGeom>
          <a:noFill/>
        </p:spPr>
        <p:txBody>
          <a:bodyPr wrap="square" rtlCol="0">
            <a:spAutoFit/>
          </a:bodyPr>
          <a:lstStyle/>
          <a:p>
            <a:r>
              <a:rPr lang="en-US" b="1" dirty="0">
                <a:effectLst/>
                <a:latin typeface="Rockwell" panose="02060603020205020403" pitchFamily="18" charset="0"/>
                <a:ea typeface="Calibri" panose="020F0502020204030204" pitchFamily="34" charset="0"/>
              </a:rPr>
              <a:t>Input Data –</a:t>
            </a:r>
            <a:r>
              <a:rPr lang="en-US" dirty="0">
                <a:effectLst/>
                <a:latin typeface="Rockwell" panose="02060603020205020403" pitchFamily="18" charset="0"/>
                <a:ea typeface="Calibri" panose="020F0502020204030204" pitchFamily="34" charset="0"/>
              </a:rPr>
              <a:t> existing knowledge base, newer support tickets.</a:t>
            </a:r>
            <a:endParaRPr lang="en-IN" dirty="0">
              <a:effectLst/>
              <a:latin typeface="Rockwell" panose="02060603020205020403" pitchFamily="18" charset="0"/>
              <a:ea typeface="Calibri" panose="020F0502020204030204" pitchFamily="34" charset="0"/>
            </a:endParaRPr>
          </a:p>
          <a:p>
            <a:r>
              <a:rPr lang="en-US" b="1" dirty="0">
                <a:effectLst/>
                <a:latin typeface="Rockwell" panose="02060603020205020403" pitchFamily="18" charset="0"/>
                <a:ea typeface="Calibri" panose="020F0502020204030204" pitchFamily="34" charset="0"/>
              </a:rPr>
              <a:t>Output –</a:t>
            </a:r>
            <a:r>
              <a:rPr lang="en-US" dirty="0">
                <a:effectLst/>
                <a:latin typeface="Rockwell" panose="02060603020205020403" pitchFamily="18" charset="0"/>
                <a:ea typeface="Calibri" panose="020F0502020204030204" pitchFamily="34" charset="0"/>
              </a:rPr>
              <a:t> new knowledge articles.</a:t>
            </a:r>
            <a:endParaRPr lang="en-IN" dirty="0">
              <a:effectLst/>
              <a:latin typeface="Rockwell" panose="02060603020205020403" pitchFamily="18" charset="0"/>
              <a:ea typeface="Calibri" panose="020F0502020204030204" pitchFamily="34" charset="0"/>
            </a:endParaRPr>
          </a:p>
          <a:p>
            <a:r>
              <a:rPr lang="en-US" dirty="0">
                <a:effectLst/>
                <a:latin typeface="Rockwell" panose="02060603020205020403" pitchFamily="18" charset="0"/>
                <a:ea typeface="Calibri" panose="020F0502020204030204" pitchFamily="34" charset="0"/>
              </a:rPr>
              <a:t> </a:t>
            </a:r>
            <a:endParaRPr lang="en-IN" dirty="0">
              <a:effectLst/>
              <a:latin typeface="Rockwell" panose="02060603020205020403" pitchFamily="18" charset="0"/>
              <a:ea typeface="Calibri" panose="020F0502020204030204" pitchFamily="34" charset="0"/>
            </a:endParaRPr>
          </a:p>
          <a:p>
            <a:r>
              <a:rPr lang="en-US" b="1" dirty="0">
                <a:effectLst/>
                <a:latin typeface="Rockwell" panose="02060603020205020403" pitchFamily="18" charset="0"/>
                <a:ea typeface="Calibri" panose="020F0502020204030204" pitchFamily="34" charset="0"/>
              </a:rPr>
              <a:t>Input Support Ticket Data 1:</a:t>
            </a:r>
            <a:r>
              <a:rPr lang="en-US" dirty="0">
                <a:effectLst/>
                <a:latin typeface="Rockwell" panose="02060603020205020403" pitchFamily="18" charset="0"/>
                <a:ea typeface="Calibri" panose="020F0502020204030204" pitchFamily="34" charset="0"/>
              </a:rPr>
              <a:t> a support ticket that states how a tire-problem was resolved to an user on Mazda 5.</a:t>
            </a:r>
            <a:endParaRPr lang="en-IN" dirty="0">
              <a:effectLst/>
              <a:latin typeface="Rockwell" panose="02060603020205020403" pitchFamily="18" charset="0"/>
              <a:ea typeface="Calibri" panose="020F0502020204030204" pitchFamily="34" charset="0"/>
            </a:endParaRPr>
          </a:p>
          <a:p>
            <a:r>
              <a:rPr lang="en-US" b="1" dirty="0">
                <a:effectLst/>
                <a:latin typeface="Rockwell" panose="02060603020205020403" pitchFamily="18" charset="0"/>
                <a:ea typeface="Calibri" panose="020F0502020204030204" pitchFamily="34" charset="0"/>
              </a:rPr>
              <a:t>Input Support Ticket Data 2:</a:t>
            </a:r>
            <a:r>
              <a:rPr lang="en-US" dirty="0">
                <a:effectLst/>
                <a:latin typeface="Rockwell" panose="02060603020205020403" pitchFamily="18" charset="0"/>
                <a:ea typeface="Calibri" panose="020F0502020204030204" pitchFamily="34" charset="0"/>
              </a:rPr>
              <a:t> a support tickets that states how a tire-screw problem was resolved to an user on Mazda 5.</a:t>
            </a:r>
            <a:endParaRPr lang="en-IN" dirty="0">
              <a:effectLst/>
              <a:latin typeface="Rockwell" panose="02060603020205020403" pitchFamily="18" charset="0"/>
              <a:ea typeface="Calibri" panose="020F0502020204030204" pitchFamily="34" charset="0"/>
            </a:endParaRPr>
          </a:p>
          <a:p>
            <a:r>
              <a:rPr lang="en-US" b="1" dirty="0">
                <a:effectLst/>
                <a:latin typeface="Rockwell" panose="02060603020205020403" pitchFamily="18" charset="0"/>
                <a:ea typeface="Calibri" panose="020F0502020204030204" pitchFamily="34" charset="0"/>
              </a:rPr>
              <a:t>Input Support Ticket Data 3:</a:t>
            </a:r>
            <a:r>
              <a:rPr lang="en-US" dirty="0">
                <a:effectLst/>
                <a:latin typeface="Rockwell" panose="02060603020205020403" pitchFamily="18" charset="0"/>
                <a:ea typeface="Calibri" panose="020F0502020204030204" pitchFamily="34" charset="0"/>
              </a:rPr>
              <a:t> a support ticket on what noise happened due to screw issues on tires on a Mazda 5.</a:t>
            </a:r>
            <a:endParaRPr lang="en-IN" dirty="0">
              <a:effectLst/>
              <a:latin typeface="Rockwell" panose="02060603020205020403" pitchFamily="18" charset="0"/>
              <a:ea typeface="Calibri" panose="020F0502020204030204" pitchFamily="34" charset="0"/>
            </a:endParaRPr>
          </a:p>
          <a:p>
            <a:r>
              <a:rPr lang="en-US" dirty="0">
                <a:effectLst/>
                <a:latin typeface="Rockwell" panose="02060603020205020403" pitchFamily="18" charset="0"/>
                <a:ea typeface="Calibri" panose="020F0502020204030204" pitchFamily="34" charset="0"/>
              </a:rPr>
              <a:t> </a:t>
            </a:r>
            <a:endParaRPr lang="en-IN" dirty="0">
              <a:effectLst/>
              <a:latin typeface="Rockwell" panose="02060603020205020403" pitchFamily="18" charset="0"/>
              <a:ea typeface="Calibri" panose="020F0502020204030204" pitchFamily="34" charset="0"/>
            </a:endParaRPr>
          </a:p>
          <a:p>
            <a:r>
              <a:rPr lang="en-US" b="1" dirty="0">
                <a:effectLst/>
                <a:latin typeface="Rockwell" panose="02060603020205020403" pitchFamily="18" charset="0"/>
                <a:ea typeface="Calibri" panose="020F0502020204030204" pitchFamily="34" charset="0"/>
              </a:rPr>
              <a:t>Input Knowledge Base 1:</a:t>
            </a:r>
            <a:r>
              <a:rPr lang="en-US" dirty="0">
                <a:effectLst/>
                <a:latin typeface="Rockwell" panose="02060603020205020403" pitchFamily="18" charset="0"/>
                <a:ea typeface="Calibri" panose="020F0502020204030204" pitchFamily="34" charset="0"/>
              </a:rPr>
              <a:t> How to fix a new tire on a </a:t>
            </a:r>
            <a:r>
              <a:rPr lang="en-US" dirty="0" err="1">
                <a:effectLst/>
                <a:latin typeface="Rockwell" panose="02060603020205020403" pitchFamily="18" charset="0"/>
                <a:ea typeface="Calibri" panose="020F0502020204030204" pitchFamily="34" charset="0"/>
              </a:rPr>
              <a:t>mazda</a:t>
            </a:r>
            <a:r>
              <a:rPr lang="en-US" dirty="0">
                <a:effectLst/>
                <a:latin typeface="Rockwell" panose="02060603020205020403" pitchFamily="18" charset="0"/>
                <a:ea typeface="Calibri" panose="020F0502020204030204" pitchFamily="34" charset="0"/>
              </a:rPr>
              <a:t> 5.</a:t>
            </a:r>
            <a:endParaRPr lang="en-IN" dirty="0">
              <a:effectLst/>
              <a:latin typeface="Rockwell" panose="02060603020205020403" pitchFamily="18" charset="0"/>
              <a:ea typeface="Calibri" panose="020F0502020204030204" pitchFamily="34" charset="0"/>
            </a:endParaRPr>
          </a:p>
          <a:p>
            <a:r>
              <a:rPr lang="en-US" dirty="0">
                <a:effectLst/>
                <a:latin typeface="Rockwell" panose="02060603020205020403" pitchFamily="18" charset="0"/>
                <a:ea typeface="Calibri" panose="020F0502020204030204" pitchFamily="34" charset="0"/>
              </a:rPr>
              <a:t> </a:t>
            </a:r>
            <a:endParaRPr lang="en-IN" dirty="0">
              <a:effectLst/>
              <a:latin typeface="Rockwell" panose="02060603020205020403" pitchFamily="18" charset="0"/>
              <a:ea typeface="Calibri" panose="020F0502020204030204" pitchFamily="34" charset="0"/>
            </a:endParaRPr>
          </a:p>
          <a:p>
            <a:r>
              <a:rPr lang="en-US" b="1" dirty="0">
                <a:effectLst/>
                <a:latin typeface="Rockwell" panose="02060603020205020403" pitchFamily="18" charset="0"/>
                <a:ea typeface="Calibri" panose="020F0502020204030204" pitchFamily="34" charset="0"/>
              </a:rPr>
              <a:t>Input Knowledge Base Format 1:</a:t>
            </a:r>
            <a:r>
              <a:rPr lang="en-US" dirty="0">
                <a:effectLst/>
                <a:latin typeface="Rockwell" panose="02060603020205020403" pitchFamily="18" charset="0"/>
                <a:ea typeface="Calibri" panose="020F0502020204030204" pitchFamily="34" charset="0"/>
              </a:rPr>
              <a:t> a template that is set for new knowledge article.</a:t>
            </a:r>
            <a:endParaRPr lang="en-IN" dirty="0">
              <a:effectLst/>
              <a:latin typeface="Rockwell" panose="02060603020205020403" pitchFamily="18" charset="0"/>
              <a:ea typeface="Calibri" panose="020F0502020204030204" pitchFamily="34" charset="0"/>
            </a:endParaRPr>
          </a:p>
          <a:p>
            <a:r>
              <a:rPr lang="en-US" dirty="0">
                <a:effectLst/>
                <a:latin typeface="Rockwell" panose="02060603020205020403" pitchFamily="18" charset="0"/>
                <a:ea typeface="Calibri" panose="020F0502020204030204" pitchFamily="34" charset="0"/>
              </a:rPr>
              <a:t> </a:t>
            </a:r>
            <a:endParaRPr lang="en-IN" dirty="0">
              <a:effectLst/>
              <a:latin typeface="Rockwell" panose="02060603020205020403" pitchFamily="18" charset="0"/>
              <a:ea typeface="Calibri" panose="020F0502020204030204" pitchFamily="34" charset="0"/>
            </a:endParaRPr>
          </a:p>
          <a:p>
            <a:r>
              <a:rPr lang="en-US" b="1" dirty="0">
                <a:effectLst/>
                <a:latin typeface="Rockwell" panose="02060603020205020403" pitchFamily="18" charset="0"/>
                <a:ea typeface="Calibri" panose="020F0502020204030204" pitchFamily="34" charset="0"/>
              </a:rPr>
              <a:t>Kapture Use Case:</a:t>
            </a:r>
            <a:endParaRPr lang="en-IN" dirty="0">
              <a:effectLst/>
              <a:latin typeface="Rockwell" panose="02060603020205020403" pitchFamily="18" charset="0"/>
              <a:ea typeface="Calibri" panose="020F0502020204030204" pitchFamily="34" charset="0"/>
            </a:endParaRPr>
          </a:p>
          <a:p>
            <a:pPr marL="342900" lvl="0" indent="-342900">
              <a:buFont typeface="Symbol" panose="05050102010706020507" pitchFamily="18" charset="2"/>
              <a:buChar char=""/>
            </a:pPr>
            <a:r>
              <a:rPr lang="en-US" dirty="0">
                <a:effectLst/>
                <a:latin typeface="Rockwell" panose="02060603020205020403" pitchFamily="18" charset="0"/>
                <a:ea typeface="Times New Roman" panose="02020603050405020304" pitchFamily="18" charset="0"/>
                <a:cs typeface="Times New Roman" panose="02020603050405020304" pitchFamily="18" charset="0"/>
              </a:rPr>
              <a:t>Kapture takes a look at all the support tickets</a:t>
            </a:r>
            <a:endParaRPr lang="en-IN" dirty="0">
              <a:effectLst/>
              <a:latin typeface="Rockwell" panose="02060603020205020403" pitchFamily="18"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dirty="0">
                <a:effectLst/>
                <a:latin typeface="Rockwell" panose="02060603020205020403" pitchFamily="18" charset="0"/>
                <a:ea typeface="Times New Roman" panose="02020603050405020304" pitchFamily="18" charset="0"/>
                <a:cs typeface="Times New Roman" panose="02020603050405020304" pitchFamily="18" charset="0"/>
              </a:rPr>
              <a:t>Kapture looks at the existing knowledge base</a:t>
            </a:r>
            <a:endParaRPr lang="en-IN" dirty="0">
              <a:effectLst/>
              <a:latin typeface="Rockwell" panose="02060603020205020403" pitchFamily="18"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dirty="0">
                <a:effectLst/>
                <a:latin typeface="Rockwell" panose="02060603020205020403" pitchFamily="18" charset="0"/>
                <a:ea typeface="Times New Roman" panose="02020603050405020304" pitchFamily="18" charset="0"/>
                <a:cs typeface="Times New Roman" panose="02020603050405020304" pitchFamily="18" charset="0"/>
              </a:rPr>
              <a:t>Kapture tells that there are 3 new articles that can be created from the support tickets</a:t>
            </a:r>
            <a:endParaRPr lang="en-IN" dirty="0">
              <a:effectLst/>
              <a:latin typeface="Rockwell" panose="02060603020205020403" pitchFamily="18"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dirty="0">
                <a:effectLst/>
                <a:latin typeface="Rockwell" panose="02060603020205020403" pitchFamily="18" charset="0"/>
                <a:ea typeface="Times New Roman" panose="02020603050405020304" pitchFamily="18" charset="0"/>
                <a:cs typeface="Times New Roman" panose="02020603050405020304" pitchFamily="18" charset="0"/>
              </a:rPr>
              <a:t>Kapture creates the 3 new articles in the Knowledge Base Format that has been defined.</a:t>
            </a:r>
            <a:endParaRPr lang="en-IN" dirty="0">
              <a:effectLst/>
              <a:latin typeface="Rockwell" panose="02060603020205020403" pitchFamily="18" charset="0"/>
              <a:ea typeface="Calibri" panose="020F0502020204030204" pitchFamily="34" charset="0"/>
              <a:cs typeface="Times New Roman" panose="02020603050405020304" pitchFamily="18" charset="0"/>
            </a:endParaRPr>
          </a:p>
          <a:p>
            <a:r>
              <a:rPr lang="en-US" sz="1800" dirty="0">
                <a:solidFill>
                  <a:srgbClr val="0070C0"/>
                </a:solidFill>
                <a:effectLst/>
                <a:latin typeface="Calibri" panose="020F0502020204030204" pitchFamily="34" charset="0"/>
                <a:ea typeface="Calibri" panose="020F0502020204030204" pitchFamily="34" charset="0"/>
              </a:rPr>
              <a:t> </a:t>
            </a:r>
            <a:endParaRPr lang="en-IN" sz="1800" dirty="0">
              <a:effectLst/>
              <a:latin typeface="Calibri" panose="020F0502020204030204" pitchFamily="34" charset="0"/>
              <a:ea typeface="Calibri" panose="020F0502020204030204" pitchFamily="34" charset="0"/>
            </a:endParaRPr>
          </a:p>
          <a:p>
            <a:pPr lvl="0" algn="just">
              <a:lnSpc>
                <a:spcPct val="107000"/>
              </a:lnSpc>
              <a:spcAft>
                <a:spcPts val="800"/>
              </a:spcAft>
              <a:tabLst>
                <a:tab pos="457200" algn="l"/>
              </a:tabLst>
            </a:pPr>
            <a:endParaRPr lang="en-IN" sz="1600" kern="100" dirty="0">
              <a:solidFill>
                <a:srgbClr val="1F1F1F"/>
              </a:solidFill>
              <a:effectLst/>
              <a:latin typeface="Calibri" panose="020F0502020204030204" pitchFamily="34" charset="0"/>
              <a:ea typeface="Calibri" panose="020F0502020204030204" pitchFamily="34" charset="0"/>
              <a:cs typeface="Mangal" panose="02040503050203030202" pitchFamily="18" charset="0"/>
            </a:endParaRPr>
          </a:p>
          <a:p>
            <a:pPr algn="just">
              <a:lnSpc>
                <a:spcPct val="107000"/>
              </a:lnSpc>
              <a:spcAft>
                <a:spcPts val="800"/>
              </a:spcAft>
            </a:pP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07000"/>
              </a:lnSpc>
              <a:spcAft>
                <a:spcPts val="800"/>
              </a:spcAft>
            </a:pPr>
            <a:endParaRPr lang="en-IN" dirty="0">
              <a:latin typeface="Rockwell" panose="02060603020205020403" pitchFamily="18" charset="0"/>
            </a:endParaRPr>
          </a:p>
        </p:txBody>
      </p:sp>
    </p:spTree>
    <p:extLst>
      <p:ext uri="{BB962C8B-B14F-4D97-AF65-F5344CB8AC3E}">
        <p14:creationId xmlns:p14="http://schemas.microsoft.com/office/powerpoint/2010/main" val="1062434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6B20-9292-1807-49E5-9E78D08860D1}"/>
              </a:ext>
            </a:extLst>
          </p:cNvPr>
          <p:cNvSpPr>
            <a:spLocks noGrp="1"/>
          </p:cNvSpPr>
          <p:nvPr>
            <p:ph type="title"/>
          </p:nvPr>
        </p:nvSpPr>
        <p:spPr>
          <a:xfrm>
            <a:off x="1191167" y="309775"/>
            <a:ext cx="11166518" cy="809333"/>
          </a:xfrm>
        </p:spPr>
        <p:txBody>
          <a:bodyPr>
            <a:noAutofit/>
          </a:bodyPr>
          <a:lstStyle/>
          <a:p>
            <a:r>
              <a:rPr lang="en-IN" sz="2800" dirty="0">
                <a:latin typeface="Rockwell" panose="02060603020205020403" pitchFamily="18" charset="0"/>
              </a:rPr>
              <a:t>Functionality2 </a:t>
            </a:r>
            <a:r>
              <a:rPr lang="en-US" sz="2800" dirty="0">
                <a:solidFill>
                  <a:srgbClr val="000000"/>
                </a:solidFill>
                <a:effectLst/>
                <a:latin typeface="Rockwell" panose="02060603020205020403" pitchFamily="18" charset="0"/>
                <a:ea typeface="Calibri" panose="020F0502020204030204" pitchFamily="34" charset="0"/>
                <a:cs typeface="Mangal" panose="02040503050203030202" pitchFamily="18" charset="0"/>
              </a:rPr>
              <a:t>: Predictive Q&amp;A </a:t>
            </a:r>
            <a:br>
              <a:rPr lang="en-US" sz="2800" dirty="0">
                <a:solidFill>
                  <a:srgbClr val="000000"/>
                </a:solidFill>
                <a:effectLst/>
                <a:latin typeface="Rockwell" panose="02060603020205020403" pitchFamily="18" charset="0"/>
                <a:ea typeface="Calibri" panose="020F0502020204030204" pitchFamily="34" charset="0"/>
                <a:cs typeface="Mangal" panose="02040503050203030202" pitchFamily="18" charset="0"/>
              </a:rPr>
            </a:br>
            <a:br>
              <a:rPr lang="en-IN" sz="1800" b="1" dirty="0">
                <a:effectLst/>
                <a:latin typeface="Times New Roman" panose="02020603050405020304" pitchFamily="18" charset="0"/>
                <a:ea typeface="Times New Roman" panose="02020603050405020304" pitchFamily="18" charset="0"/>
              </a:rPr>
            </a:br>
            <a:br>
              <a:rPr lang="en-IN" sz="1800" b="1" dirty="0">
                <a:effectLst/>
                <a:latin typeface="Times New Roman" panose="02020603050405020304" pitchFamily="18" charset="0"/>
                <a:ea typeface="Times New Roman" panose="02020603050405020304" pitchFamily="18" charset="0"/>
              </a:rPr>
            </a:br>
            <a:endParaRPr lang="en-IN" sz="2800" dirty="0">
              <a:latin typeface="Rockwell" panose="02060603020205020403" pitchFamily="18" charset="0"/>
              <a:ea typeface="+mn-ea"/>
              <a:cs typeface="+mn-cs"/>
            </a:endParaRPr>
          </a:p>
        </p:txBody>
      </p:sp>
      <p:sp>
        <p:nvSpPr>
          <p:cNvPr id="5" name="TextBox 4">
            <a:extLst>
              <a:ext uri="{FF2B5EF4-FFF2-40B4-BE49-F238E27FC236}">
                <a16:creationId xmlns:a16="http://schemas.microsoft.com/office/drawing/2014/main" id="{2879FE0B-24F6-E2CE-7928-D2452A862538}"/>
              </a:ext>
            </a:extLst>
          </p:cNvPr>
          <p:cNvSpPr txBox="1"/>
          <p:nvPr/>
        </p:nvSpPr>
        <p:spPr>
          <a:xfrm>
            <a:off x="512741" y="0"/>
            <a:ext cx="11679259" cy="7364195"/>
          </a:xfrm>
          <a:prstGeom prst="rect">
            <a:avLst/>
          </a:prstGeom>
          <a:noFill/>
        </p:spPr>
        <p:txBody>
          <a:bodyPr wrap="square" rtlCol="0">
            <a:spAutoFit/>
          </a:bodyPr>
          <a:lstStyle/>
          <a:p>
            <a:pPr algn="just">
              <a:lnSpc>
                <a:spcPct val="150000"/>
              </a:lnSpc>
              <a:spcAft>
                <a:spcPts val="800"/>
              </a:spcAft>
            </a:pPr>
            <a:endParaRPr lang="en-US" sz="1800" b="1" kern="100" dirty="0">
              <a:effectLst/>
              <a:latin typeface="Rockwell" panose="02060603020205020403" pitchFamily="18" charset="0"/>
              <a:ea typeface="Calibri" panose="020F0502020204030204" pitchFamily="34" charset="0"/>
              <a:cs typeface="Mangal" panose="02040503050203030202" pitchFamily="18" charset="0"/>
            </a:endParaRPr>
          </a:p>
          <a:p>
            <a:pPr algn="just">
              <a:lnSpc>
                <a:spcPct val="150000"/>
              </a:lnSpc>
              <a:spcAft>
                <a:spcPts val="800"/>
              </a:spcAft>
            </a:pPr>
            <a:r>
              <a:rPr lang="en-US" sz="1600" b="1" kern="100" dirty="0">
                <a:effectLst/>
                <a:latin typeface="Rockwell" panose="02060603020205020403" pitchFamily="18" charset="0"/>
                <a:ea typeface="Calibri" panose="020F0502020204030204" pitchFamily="34" charset="0"/>
                <a:cs typeface="Mangal" panose="02040503050203030202" pitchFamily="18" charset="0"/>
              </a:rPr>
              <a:t>Input Data1: </a:t>
            </a:r>
            <a:r>
              <a:rPr lang="en-US" sz="1600" kern="100" dirty="0">
                <a:effectLst/>
                <a:latin typeface="Rockwell" panose="02060603020205020403" pitchFamily="18" charset="0"/>
                <a:ea typeface="Calibri" panose="020F0502020204030204" pitchFamily="34" charset="0"/>
                <a:cs typeface="Mangal" panose="02040503050203030202" pitchFamily="18" charset="0"/>
              </a:rPr>
              <a:t>Quality Control Data</a:t>
            </a:r>
          </a:p>
          <a:p>
            <a:pPr algn="just">
              <a:lnSpc>
                <a:spcPct val="150000"/>
              </a:lnSpc>
              <a:spcAft>
                <a:spcPts val="800"/>
              </a:spcAft>
            </a:pPr>
            <a:r>
              <a:rPr lang="en-US" sz="1600" b="1" kern="100" dirty="0">
                <a:latin typeface="Rockwell" panose="02060603020205020403" pitchFamily="18" charset="0"/>
                <a:ea typeface="Calibri" panose="020F0502020204030204" pitchFamily="34" charset="0"/>
                <a:cs typeface="Mangal" panose="02040503050203030202" pitchFamily="18" charset="0"/>
              </a:rPr>
              <a:t>Output : </a:t>
            </a:r>
            <a:r>
              <a:rPr lang="en-US" sz="1600" kern="100" dirty="0">
                <a:latin typeface="Rockwell" panose="02060603020205020403" pitchFamily="18" charset="0"/>
                <a:ea typeface="Calibri" panose="020F0502020204030204" pitchFamily="34" charset="0"/>
                <a:cs typeface="Mangal" panose="02040503050203030202" pitchFamily="18" charset="0"/>
              </a:rPr>
              <a:t>Forecasted answers</a:t>
            </a:r>
          </a:p>
          <a:p>
            <a:pPr algn="just">
              <a:lnSpc>
                <a:spcPct val="150000"/>
              </a:lnSpc>
              <a:spcAft>
                <a:spcPts val="800"/>
              </a:spcAft>
            </a:pPr>
            <a:r>
              <a:rPr lang="en-US" sz="1600" b="1" kern="100" dirty="0">
                <a:latin typeface="Rockwell" panose="02060603020205020403" pitchFamily="18" charset="0"/>
                <a:ea typeface="Calibri" panose="020F0502020204030204" pitchFamily="34" charset="0"/>
                <a:cs typeface="Mangal" panose="02040503050203030202" pitchFamily="18" charset="0"/>
              </a:rPr>
              <a:t>Question1: </a:t>
            </a:r>
            <a:r>
              <a:rPr lang="en-US" sz="1600" kern="100" dirty="0">
                <a:latin typeface="Rockwell" panose="02060603020205020403" pitchFamily="18" charset="0"/>
                <a:ea typeface="Calibri" panose="020F0502020204030204" pitchFamily="34" charset="0"/>
                <a:cs typeface="Mangal" panose="02040503050203030202" pitchFamily="18" charset="0"/>
              </a:rPr>
              <a:t>Predict  which Mazda car model Tires are most likely to burst ?</a:t>
            </a:r>
            <a:endParaRPr lang="en-US" sz="1600" kern="100" dirty="0">
              <a:effectLst/>
              <a:latin typeface="Rockwell" panose="02060603020205020403" pitchFamily="18" charset="0"/>
              <a:ea typeface="Calibri" panose="020F0502020204030204" pitchFamily="34" charset="0"/>
              <a:cs typeface="Mangal" panose="02040503050203030202" pitchFamily="18" charset="0"/>
            </a:endParaRPr>
          </a:p>
          <a:p>
            <a:pPr algn="just">
              <a:lnSpc>
                <a:spcPct val="150000"/>
              </a:lnSpc>
              <a:spcAft>
                <a:spcPts val="800"/>
              </a:spcAft>
            </a:pPr>
            <a:r>
              <a:rPr lang="en-US" sz="1600" b="1" kern="100" dirty="0">
                <a:latin typeface="Rockwell" panose="02060603020205020403" pitchFamily="18" charset="0"/>
                <a:ea typeface="Calibri" panose="020F0502020204030204" pitchFamily="34" charset="0"/>
                <a:cs typeface="Mangal" panose="02040503050203030202" pitchFamily="18" charset="0"/>
              </a:rPr>
              <a:t>Question2: </a:t>
            </a:r>
            <a:r>
              <a:rPr lang="en-US" sz="1600" kern="100" dirty="0">
                <a:latin typeface="Rockwell" panose="02060603020205020403" pitchFamily="18" charset="0"/>
                <a:ea typeface="Calibri" panose="020F0502020204030204" pitchFamily="34" charset="0"/>
                <a:cs typeface="Mangal" panose="02040503050203030202" pitchFamily="18" charset="0"/>
              </a:rPr>
              <a:t>Forecast the Mazda Model whose Air Bags are not sufficient?</a:t>
            </a:r>
          </a:p>
          <a:p>
            <a:pPr algn="just">
              <a:lnSpc>
                <a:spcPct val="150000"/>
              </a:lnSpc>
              <a:spcAft>
                <a:spcPts val="800"/>
              </a:spcAft>
            </a:pPr>
            <a:r>
              <a:rPr lang="en-US" sz="1600" b="1" kern="100" dirty="0">
                <a:latin typeface="Rockwell" panose="02060603020205020403" pitchFamily="18" charset="0"/>
                <a:ea typeface="Calibri" panose="020F0502020204030204" pitchFamily="34" charset="0"/>
                <a:cs typeface="Mangal" panose="02040503050203030202" pitchFamily="18" charset="0"/>
              </a:rPr>
              <a:t>Question 3: </a:t>
            </a:r>
            <a:r>
              <a:rPr lang="en-US" sz="1600" kern="100" dirty="0">
                <a:latin typeface="Rockwell" panose="02060603020205020403" pitchFamily="18" charset="0"/>
                <a:ea typeface="Calibri" panose="020F0502020204030204" pitchFamily="34" charset="0"/>
                <a:cs typeface="Mangal" panose="02040503050203030202" pitchFamily="18" charset="0"/>
              </a:rPr>
              <a:t>Based on data from the past month, what is the probability of a paint defect occurring on the Mazda CX-5 during the final assembly stage?</a:t>
            </a:r>
          </a:p>
          <a:p>
            <a:pPr algn="just">
              <a:lnSpc>
                <a:spcPct val="150000"/>
              </a:lnSpc>
              <a:spcAft>
                <a:spcPts val="800"/>
              </a:spcAft>
            </a:pPr>
            <a:r>
              <a:rPr lang="en-US" sz="1600" kern="100" dirty="0">
                <a:latin typeface="Rockwell" panose="02060603020205020403" pitchFamily="18" charset="0"/>
                <a:ea typeface="Calibri" panose="020F0502020204030204" pitchFamily="34" charset="0"/>
                <a:cs typeface="Mangal" panose="02040503050203030202" pitchFamily="18" charset="0"/>
              </a:rPr>
              <a:t>***********************************************************************************</a:t>
            </a:r>
          </a:p>
          <a:p>
            <a:pPr algn="just"/>
            <a:r>
              <a:rPr lang="en-US" sz="1600" b="1" kern="100" dirty="0">
                <a:latin typeface="Rockwell" panose="02060603020205020403" pitchFamily="18" charset="0"/>
                <a:ea typeface="Calibri" panose="020F0502020204030204" pitchFamily="34" charset="0"/>
                <a:cs typeface="Mangal" panose="02040503050203030202" pitchFamily="18" charset="0"/>
              </a:rPr>
              <a:t>Input Data2: </a:t>
            </a:r>
            <a:r>
              <a:rPr lang="en-US" sz="1600" kern="100" dirty="0">
                <a:latin typeface="Rockwell" panose="02060603020205020403" pitchFamily="18" charset="0"/>
                <a:ea typeface="Calibri" panose="020F0502020204030204" pitchFamily="34" charset="0"/>
                <a:cs typeface="Mangal" panose="02040503050203030202" pitchFamily="18" charset="0"/>
              </a:rPr>
              <a:t>Customer behavior and Interaction data with Mazda e.g. Purchase history, warrant claims, contact center interactions, website activity data.</a:t>
            </a:r>
          </a:p>
          <a:p>
            <a:pPr algn="just"/>
            <a:endParaRPr lang="en-US" sz="1600" kern="100" dirty="0">
              <a:latin typeface="Rockwell" panose="02060603020205020403" pitchFamily="18" charset="0"/>
              <a:ea typeface="Calibri" panose="020F0502020204030204" pitchFamily="34" charset="0"/>
              <a:cs typeface="Mangal" panose="02040503050203030202" pitchFamily="18" charset="0"/>
            </a:endParaRPr>
          </a:p>
          <a:p>
            <a:pPr algn="just"/>
            <a:r>
              <a:rPr lang="en-US" sz="1600" b="1" kern="100" dirty="0">
                <a:latin typeface="Rockwell" panose="02060603020205020403" pitchFamily="18" charset="0"/>
                <a:ea typeface="Calibri" panose="020F0502020204030204" pitchFamily="34" charset="0"/>
                <a:cs typeface="Mangal" panose="02040503050203030202" pitchFamily="18" charset="0"/>
              </a:rPr>
              <a:t>Output : </a:t>
            </a:r>
            <a:r>
              <a:rPr lang="en-US" sz="1600" kern="100" dirty="0">
                <a:latin typeface="Rockwell" panose="02060603020205020403" pitchFamily="18" charset="0"/>
                <a:ea typeface="Calibri" panose="020F0502020204030204" pitchFamily="34" charset="0"/>
                <a:cs typeface="Mangal" panose="02040503050203030202" pitchFamily="18" charset="0"/>
              </a:rPr>
              <a:t>Forecasted answers</a:t>
            </a:r>
          </a:p>
          <a:p>
            <a:pPr algn="just"/>
            <a:endParaRPr lang="en-US" sz="1600" kern="100" dirty="0">
              <a:latin typeface="Rockwell" panose="02060603020205020403" pitchFamily="18" charset="0"/>
              <a:ea typeface="Calibri" panose="020F0502020204030204" pitchFamily="34" charset="0"/>
              <a:cs typeface="Mangal" panose="02040503050203030202" pitchFamily="18" charset="0"/>
            </a:endParaRPr>
          </a:p>
          <a:p>
            <a:pPr algn="just"/>
            <a:r>
              <a:rPr lang="en-US" sz="1600" b="1" kern="100" dirty="0">
                <a:latin typeface="Rockwell" panose="02060603020205020403" pitchFamily="18" charset="0"/>
                <a:ea typeface="Calibri" panose="020F0502020204030204" pitchFamily="34" charset="0"/>
                <a:cs typeface="Mangal" panose="02040503050203030202" pitchFamily="18" charset="0"/>
              </a:rPr>
              <a:t>Question 4: </a:t>
            </a:r>
            <a:r>
              <a:rPr lang="en-US" sz="1600" kern="100" dirty="0">
                <a:latin typeface="Rockwell" panose="02060603020205020403" pitchFamily="18" charset="0"/>
                <a:ea typeface="Calibri" panose="020F0502020204030204" pitchFamily="34" charset="0"/>
                <a:cs typeface="Mangal" panose="02040503050203030202" pitchFamily="18" charset="0"/>
              </a:rPr>
              <a:t>Predict which Mazda Car model are most likely to face highest Customer churn in next one year?</a:t>
            </a:r>
          </a:p>
          <a:p>
            <a:pPr algn="just"/>
            <a:endParaRPr lang="en-IN" sz="1600" kern="100" dirty="0">
              <a:latin typeface="Calibri" panose="020F0502020204030204" pitchFamily="34" charset="0"/>
              <a:ea typeface="Calibri" panose="020F0502020204030204" pitchFamily="34" charset="0"/>
              <a:cs typeface="Mangal" panose="02040503050203030202" pitchFamily="18" charset="0"/>
            </a:endParaRPr>
          </a:p>
          <a:p>
            <a:pPr algn="just"/>
            <a:r>
              <a:rPr lang="en-US" sz="1600" b="1" kern="100" dirty="0">
                <a:latin typeface="Rockwell" panose="02060603020205020403" pitchFamily="18" charset="0"/>
                <a:ea typeface="Calibri" panose="020F0502020204030204" pitchFamily="34" charset="0"/>
                <a:cs typeface="Mangal" panose="02040503050203030202" pitchFamily="18" charset="0"/>
              </a:rPr>
              <a:t>Question 5: </a:t>
            </a:r>
            <a:r>
              <a:rPr lang="en-US" sz="1600" kern="100" dirty="0">
                <a:latin typeface="Rockwell" panose="02060603020205020403" pitchFamily="18" charset="0"/>
                <a:ea typeface="Calibri" panose="020F0502020204030204" pitchFamily="34" charset="0"/>
                <a:cs typeface="Mangal" panose="02040503050203030202" pitchFamily="18" charset="0"/>
              </a:rPr>
              <a:t>Forecast the Customer churn percentage for Mazda-7 model for next one year?</a:t>
            </a:r>
          </a:p>
          <a:p>
            <a:pPr algn="just"/>
            <a:endParaRPr lang="en-US" sz="1600" kern="100" dirty="0">
              <a:latin typeface="Rockwell" panose="02060603020205020403" pitchFamily="18" charset="0"/>
              <a:ea typeface="Calibri" panose="020F0502020204030204" pitchFamily="34" charset="0"/>
              <a:cs typeface="Mangal" panose="02040503050203030202" pitchFamily="18" charset="0"/>
            </a:endParaRPr>
          </a:p>
          <a:p>
            <a:pPr algn="just"/>
            <a:r>
              <a:rPr lang="en-US" sz="1600" b="1" kern="100" dirty="0">
                <a:latin typeface="Rockwell" panose="02060603020205020403" pitchFamily="18" charset="0"/>
                <a:ea typeface="Calibri" panose="020F0502020204030204" pitchFamily="34" charset="0"/>
                <a:cs typeface="Mangal" panose="02040503050203030202" pitchFamily="18" charset="0"/>
              </a:rPr>
              <a:t>Question 6: </a:t>
            </a:r>
            <a:r>
              <a:rPr lang="en-US" sz="1600" kern="100" dirty="0">
                <a:latin typeface="Rockwell" panose="02060603020205020403" pitchFamily="18" charset="0"/>
                <a:ea typeface="Calibri" panose="020F0502020204030204" pitchFamily="34" charset="0"/>
                <a:cs typeface="Mangal" panose="02040503050203030202" pitchFamily="18" charset="0"/>
              </a:rPr>
              <a:t>Predict the level of customer satisfaction based on various factors( e.g. service time, Quality of repair, Interaction with Service executive)</a:t>
            </a:r>
          </a:p>
          <a:p>
            <a:pPr algn="just">
              <a:lnSpc>
                <a:spcPct val="150000"/>
              </a:lnSpc>
              <a:spcAft>
                <a:spcPts val="800"/>
              </a:spcAft>
            </a:pPr>
            <a:endParaRPr lang="en-US" sz="1600" kern="100" dirty="0">
              <a:latin typeface="Rockwell" panose="02060603020205020403" pitchFamily="18" charset="0"/>
              <a:ea typeface="Calibri" panose="020F0502020204030204" pitchFamily="34" charset="0"/>
              <a:cs typeface="Mangal" panose="02040503050203030202" pitchFamily="18" charset="0"/>
            </a:endParaRPr>
          </a:p>
          <a:p>
            <a:pPr algn="just">
              <a:lnSpc>
                <a:spcPct val="150000"/>
              </a:lnSpc>
              <a:spcAft>
                <a:spcPts val="800"/>
              </a:spcAft>
            </a:pP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265075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6B20-9292-1807-49E5-9E78D08860D1}"/>
              </a:ext>
            </a:extLst>
          </p:cNvPr>
          <p:cNvSpPr>
            <a:spLocks noGrp="1"/>
          </p:cNvSpPr>
          <p:nvPr>
            <p:ph type="title"/>
          </p:nvPr>
        </p:nvSpPr>
        <p:spPr>
          <a:xfrm>
            <a:off x="1191167" y="309775"/>
            <a:ext cx="11166518" cy="809333"/>
          </a:xfrm>
        </p:spPr>
        <p:txBody>
          <a:bodyPr>
            <a:noAutofit/>
          </a:bodyPr>
          <a:lstStyle/>
          <a:p>
            <a:r>
              <a:rPr lang="en-IN" sz="2800" dirty="0">
                <a:latin typeface="Rockwell" panose="02060603020205020403" pitchFamily="18" charset="0"/>
              </a:rPr>
              <a:t>Functionality2 </a:t>
            </a:r>
            <a:r>
              <a:rPr lang="en-US" sz="2800" dirty="0">
                <a:solidFill>
                  <a:srgbClr val="000000"/>
                </a:solidFill>
                <a:effectLst/>
                <a:latin typeface="Rockwell" panose="02060603020205020403" pitchFamily="18" charset="0"/>
                <a:ea typeface="Calibri" panose="020F0502020204030204" pitchFamily="34" charset="0"/>
                <a:cs typeface="Mangal" panose="02040503050203030202" pitchFamily="18" charset="0"/>
              </a:rPr>
              <a:t>: Predictive Q&amp;A </a:t>
            </a:r>
            <a:br>
              <a:rPr lang="en-US" sz="2800" dirty="0">
                <a:solidFill>
                  <a:srgbClr val="000000"/>
                </a:solidFill>
                <a:effectLst/>
                <a:latin typeface="Rockwell" panose="02060603020205020403" pitchFamily="18" charset="0"/>
                <a:ea typeface="Calibri" panose="020F0502020204030204" pitchFamily="34" charset="0"/>
                <a:cs typeface="Mangal" panose="02040503050203030202" pitchFamily="18" charset="0"/>
              </a:rPr>
            </a:br>
            <a:br>
              <a:rPr lang="en-IN" sz="1800" b="1" dirty="0">
                <a:effectLst/>
                <a:latin typeface="Times New Roman" panose="02020603050405020304" pitchFamily="18" charset="0"/>
                <a:ea typeface="Times New Roman" panose="02020603050405020304" pitchFamily="18" charset="0"/>
              </a:rPr>
            </a:br>
            <a:br>
              <a:rPr lang="en-IN" sz="1800" b="1" dirty="0">
                <a:effectLst/>
                <a:latin typeface="Times New Roman" panose="02020603050405020304" pitchFamily="18" charset="0"/>
                <a:ea typeface="Times New Roman" panose="02020603050405020304" pitchFamily="18" charset="0"/>
              </a:rPr>
            </a:br>
            <a:endParaRPr lang="en-IN" sz="2800" dirty="0">
              <a:latin typeface="Rockwell" panose="02060603020205020403" pitchFamily="18" charset="0"/>
              <a:ea typeface="+mn-ea"/>
              <a:cs typeface="+mn-cs"/>
            </a:endParaRPr>
          </a:p>
        </p:txBody>
      </p:sp>
      <p:sp>
        <p:nvSpPr>
          <p:cNvPr id="5" name="TextBox 4">
            <a:extLst>
              <a:ext uri="{FF2B5EF4-FFF2-40B4-BE49-F238E27FC236}">
                <a16:creationId xmlns:a16="http://schemas.microsoft.com/office/drawing/2014/main" id="{2879FE0B-24F6-E2CE-7928-D2452A862538}"/>
              </a:ext>
            </a:extLst>
          </p:cNvPr>
          <p:cNvSpPr txBox="1"/>
          <p:nvPr/>
        </p:nvSpPr>
        <p:spPr>
          <a:xfrm>
            <a:off x="512741" y="596454"/>
            <a:ext cx="11679259" cy="6543458"/>
          </a:xfrm>
          <a:prstGeom prst="rect">
            <a:avLst/>
          </a:prstGeom>
          <a:noFill/>
        </p:spPr>
        <p:txBody>
          <a:bodyPr wrap="square" rtlCol="0">
            <a:spAutoFit/>
          </a:bodyPr>
          <a:lstStyle/>
          <a:p>
            <a:pPr algn="just">
              <a:lnSpc>
                <a:spcPct val="150000"/>
              </a:lnSpc>
              <a:spcAft>
                <a:spcPts val="800"/>
              </a:spcAft>
            </a:pPr>
            <a:r>
              <a:rPr lang="en-US" sz="1600" b="1" kern="100" dirty="0">
                <a:effectLst/>
                <a:latin typeface="Rockwell" panose="02060603020205020403" pitchFamily="18" charset="0"/>
                <a:ea typeface="Calibri" panose="020F0502020204030204" pitchFamily="34" charset="0"/>
                <a:cs typeface="Mangal" panose="02040503050203030202" pitchFamily="18" charset="0"/>
              </a:rPr>
              <a:t>Input Data3: </a:t>
            </a:r>
            <a:r>
              <a:rPr lang="en-US" sz="1600" kern="100" dirty="0">
                <a:effectLst/>
                <a:latin typeface="Rockwell" panose="02060603020205020403" pitchFamily="18" charset="0"/>
                <a:ea typeface="Calibri" panose="020F0502020204030204" pitchFamily="34" charset="0"/>
                <a:cs typeface="Mangal" panose="02040503050203030202" pitchFamily="18" charset="0"/>
              </a:rPr>
              <a:t> Speed, acceleration, braking force ,steering angle, wheel speed, suspension data of car.</a:t>
            </a:r>
          </a:p>
          <a:p>
            <a:pPr algn="just">
              <a:lnSpc>
                <a:spcPct val="150000"/>
              </a:lnSpc>
              <a:spcAft>
                <a:spcPts val="800"/>
              </a:spcAft>
            </a:pPr>
            <a:r>
              <a:rPr lang="en-US" sz="1600" b="1" kern="100" dirty="0">
                <a:latin typeface="Rockwell" panose="02060603020205020403" pitchFamily="18" charset="0"/>
                <a:ea typeface="Calibri" panose="020F0502020204030204" pitchFamily="34" charset="0"/>
                <a:cs typeface="Mangal" panose="02040503050203030202" pitchFamily="18" charset="0"/>
              </a:rPr>
              <a:t>Output : </a:t>
            </a:r>
            <a:r>
              <a:rPr lang="en-US" sz="1600" kern="100" dirty="0">
                <a:latin typeface="Rockwell" panose="02060603020205020403" pitchFamily="18" charset="0"/>
                <a:ea typeface="Calibri" panose="020F0502020204030204" pitchFamily="34" charset="0"/>
                <a:cs typeface="Mangal" panose="02040503050203030202" pitchFamily="18" charset="0"/>
              </a:rPr>
              <a:t>Forecasted answers</a:t>
            </a:r>
          </a:p>
          <a:p>
            <a:pPr algn="just">
              <a:lnSpc>
                <a:spcPct val="150000"/>
              </a:lnSpc>
              <a:spcAft>
                <a:spcPts val="800"/>
              </a:spcAft>
            </a:pPr>
            <a:r>
              <a:rPr lang="en-US" sz="1600" b="1" kern="100" dirty="0">
                <a:latin typeface="Rockwell" panose="02060603020205020403" pitchFamily="18" charset="0"/>
                <a:ea typeface="Calibri" panose="020F0502020204030204" pitchFamily="34" charset="0"/>
                <a:cs typeface="Mangal" panose="02040503050203030202" pitchFamily="18" charset="0"/>
              </a:rPr>
              <a:t>Question 7: </a:t>
            </a:r>
            <a:r>
              <a:rPr lang="en-US" sz="1600" kern="100" dirty="0">
                <a:latin typeface="Rockwell" panose="02060603020205020403" pitchFamily="18" charset="0"/>
                <a:ea typeface="Calibri" panose="020F0502020204030204" pitchFamily="34" charset="0"/>
                <a:cs typeface="Mangal" panose="02040503050203030202" pitchFamily="18" charset="0"/>
              </a:rPr>
              <a:t>Predict the road conditions  based on Suspension Issues and Geo Locations?</a:t>
            </a:r>
          </a:p>
          <a:p>
            <a:pPr algn="just">
              <a:lnSpc>
                <a:spcPct val="150000"/>
              </a:lnSpc>
              <a:spcAft>
                <a:spcPts val="800"/>
              </a:spcAft>
            </a:pPr>
            <a:r>
              <a:rPr lang="en-US" sz="1600" b="1" kern="100" dirty="0">
                <a:latin typeface="Rockwell" panose="02060603020205020403" pitchFamily="18" charset="0"/>
                <a:ea typeface="Calibri" panose="020F0502020204030204" pitchFamily="34" charset="0"/>
                <a:cs typeface="Mangal" panose="02040503050203030202" pitchFamily="18" charset="0"/>
              </a:rPr>
              <a:t>Question 8: </a:t>
            </a:r>
            <a:r>
              <a:rPr lang="en-US" sz="1600" kern="100" dirty="0">
                <a:latin typeface="Rockwell" panose="02060603020205020403" pitchFamily="18" charset="0"/>
                <a:ea typeface="Calibri" panose="020F0502020204030204" pitchFamily="34" charset="0"/>
                <a:cs typeface="Mangal" panose="02040503050203030202" pitchFamily="18" charset="0"/>
              </a:rPr>
              <a:t>Predict the potential accidents of my Mazda CX-5 2023 Car Model?</a:t>
            </a:r>
            <a:endParaRPr lang="en-US" sz="1600" kern="100" dirty="0">
              <a:effectLst/>
              <a:latin typeface="Rockwell" panose="02060603020205020403" pitchFamily="18" charset="0"/>
              <a:ea typeface="Calibri" panose="020F0502020204030204" pitchFamily="34" charset="0"/>
              <a:cs typeface="Mangal" panose="02040503050203030202" pitchFamily="18" charset="0"/>
            </a:endParaRPr>
          </a:p>
          <a:p>
            <a:pPr algn="just">
              <a:lnSpc>
                <a:spcPct val="150000"/>
              </a:lnSpc>
              <a:spcAft>
                <a:spcPts val="800"/>
              </a:spcAft>
            </a:pPr>
            <a:r>
              <a:rPr lang="en-US" sz="1600" b="1" kern="100" dirty="0">
                <a:latin typeface="Rockwell" panose="02060603020205020403" pitchFamily="18" charset="0"/>
                <a:ea typeface="Calibri" panose="020F0502020204030204" pitchFamily="34" charset="0"/>
                <a:cs typeface="Mangal" panose="02040503050203030202" pitchFamily="18" charset="0"/>
              </a:rPr>
              <a:t>Question 9: </a:t>
            </a:r>
            <a:r>
              <a:rPr lang="en-US" sz="1600" kern="100" dirty="0">
                <a:latin typeface="Rockwell" panose="02060603020205020403" pitchFamily="18" charset="0"/>
                <a:ea typeface="Calibri" panose="020F0502020204030204" pitchFamily="34" charset="0"/>
                <a:cs typeface="Mangal" panose="02040503050203030202" pitchFamily="18" charset="0"/>
              </a:rPr>
              <a:t>Can we optimize handling and stability based on real –time data and driver behavior?</a:t>
            </a:r>
          </a:p>
          <a:p>
            <a:pPr algn="just">
              <a:lnSpc>
                <a:spcPct val="150000"/>
              </a:lnSpc>
              <a:spcAft>
                <a:spcPts val="800"/>
              </a:spcAft>
            </a:pPr>
            <a:r>
              <a:rPr lang="en-US" sz="1600" b="1" kern="100" dirty="0">
                <a:latin typeface="Rockwell" panose="02060603020205020403" pitchFamily="18" charset="0"/>
                <a:ea typeface="Calibri" panose="020F0502020204030204" pitchFamily="34" charset="0"/>
                <a:cs typeface="Mangal" panose="02040503050203030202" pitchFamily="18" charset="0"/>
              </a:rPr>
              <a:t>*******************************************************************************</a:t>
            </a:r>
          </a:p>
          <a:p>
            <a:pPr algn="just">
              <a:lnSpc>
                <a:spcPct val="150000"/>
              </a:lnSpc>
              <a:spcAft>
                <a:spcPts val="800"/>
              </a:spcAft>
            </a:pPr>
            <a:r>
              <a:rPr lang="en-US" sz="1600" b="1" kern="100" dirty="0">
                <a:effectLst/>
                <a:latin typeface="Rockwell" panose="02060603020205020403" pitchFamily="18" charset="0"/>
                <a:ea typeface="Calibri" panose="020F0502020204030204" pitchFamily="34" charset="0"/>
                <a:cs typeface="Mangal" panose="02040503050203030202" pitchFamily="18" charset="0"/>
              </a:rPr>
              <a:t>Input Data4: </a:t>
            </a:r>
            <a:r>
              <a:rPr lang="en-US" sz="1600" kern="100" dirty="0">
                <a:effectLst/>
                <a:latin typeface="Rockwell" panose="02060603020205020403" pitchFamily="18" charset="0"/>
                <a:ea typeface="Calibri" panose="020F0502020204030204" pitchFamily="34" charset="0"/>
                <a:cs typeface="Mangal" panose="02040503050203030202" pitchFamily="18" charset="0"/>
              </a:rPr>
              <a:t>Data related to various Mazda car parameters like Engine Speed, RPM, temperature, Oil Pressure, fuel consumption, throttle position etc.</a:t>
            </a:r>
          </a:p>
          <a:p>
            <a:pPr algn="just">
              <a:lnSpc>
                <a:spcPct val="150000"/>
              </a:lnSpc>
              <a:spcAft>
                <a:spcPts val="800"/>
              </a:spcAft>
            </a:pPr>
            <a:r>
              <a:rPr lang="en-US" sz="1600" b="1" kern="100" dirty="0">
                <a:latin typeface="Rockwell" panose="02060603020205020403" pitchFamily="18" charset="0"/>
                <a:ea typeface="Calibri" panose="020F0502020204030204" pitchFamily="34" charset="0"/>
                <a:cs typeface="Mangal" panose="02040503050203030202" pitchFamily="18" charset="0"/>
              </a:rPr>
              <a:t>Output : </a:t>
            </a:r>
            <a:r>
              <a:rPr lang="en-US" sz="1600" kern="100" dirty="0">
                <a:latin typeface="Rockwell" panose="02060603020205020403" pitchFamily="18" charset="0"/>
                <a:ea typeface="Calibri" panose="020F0502020204030204" pitchFamily="34" charset="0"/>
                <a:cs typeface="Mangal" panose="02040503050203030202" pitchFamily="18" charset="0"/>
              </a:rPr>
              <a:t>Forecasted answers</a:t>
            </a:r>
          </a:p>
          <a:p>
            <a:pPr algn="just">
              <a:lnSpc>
                <a:spcPct val="150000"/>
              </a:lnSpc>
              <a:spcAft>
                <a:spcPts val="800"/>
              </a:spcAft>
            </a:pPr>
            <a:r>
              <a:rPr lang="en-US" sz="1600" b="1" kern="100" dirty="0">
                <a:latin typeface="Rockwell" panose="02060603020205020403" pitchFamily="18" charset="0"/>
                <a:ea typeface="Calibri" panose="020F0502020204030204" pitchFamily="34" charset="0"/>
                <a:cs typeface="Mangal" panose="02040503050203030202" pitchFamily="18" charset="0"/>
              </a:rPr>
              <a:t>Question 10: </a:t>
            </a:r>
            <a:r>
              <a:rPr lang="en-US" sz="1600" kern="100" dirty="0">
                <a:effectLst/>
                <a:latin typeface="Rockwell" panose="02060603020205020403" pitchFamily="18" charset="0"/>
                <a:ea typeface="Calibri" panose="020F0502020204030204" pitchFamily="34" charset="0"/>
                <a:cs typeface="Mangal" panose="02040503050203030202" pitchFamily="18" charset="0"/>
              </a:rPr>
              <a:t>What is the estimated fuel efficiency of  my Mazda MX-5 model?</a:t>
            </a:r>
          </a:p>
          <a:p>
            <a:pPr algn="just">
              <a:lnSpc>
                <a:spcPct val="150000"/>
              </a:lnSpc>
              <a:spcAft>
                <a:spcPts val="800"/>
              </a:spcAft>
            </a:pPr>
            <a:r>
              <a:rPr lang="en-US" sz="1600" b="1" kern="100" dirty="0">
                <a:latin typeface="Rockwell" panose="02060603020205020403" pitchFamily="18" charset="0"/>
                <a:ea typeface="Calibri" panose="020F0502020204030204" pitchFamily="34" charset="0"/>
                <a:cs typeface="Mangal" panose="02040503050203030202" pitchFamily="18" charset="0"/>
              </a:rPr>
              <a:t>Question 11: </a:t>
            </a:r>
            <a:r>
              <a:rPr lang="en-US" sz="1600" kern="100" dirty="0">
                <a:latin typeface="Rockwell" panose="02060603020205020403" pitchFamily="18" charset="0"/>
                <a:ea typeface="Calibri" panose="020F0502020204030204" pitchFamily="34" charset="0"/>
                <a:cs typeface="Mangal" panose="02040503050203030202" pitchFamily="18" charset="0"/>
              </a:rPr>
              <a:t>Predict the engine failure of my Mazda CX-5 car?</a:t>
            </a:r>
          </a:p>
          <a:p>
            <a:pPr algn="just">
              <a:lnSpc>
                <a:spcPct val="150000"/>
              </a:lnSpc>
              <a:spcAft>
                <a:spcPts val="800"/>
              </a:spcAft>
            </a:pPr>
            <a:r>
              <a:rPr lang="en-US" sz="1600" b="1" kern="100" dirty="0">
                <a:latin typeface="Rockwell" panose="02060603020205020403" pitchFamily="18" charset="0"/>
                <a:ea typeface="Calibri" panose="020F0502020204030204" pitchFamily="34" charset="0"/>
                <a:cs typeface="Mangal" panose="02040503050203030202" pitchFamily="18" charset="0"/>
              </a:rPr>
              <a:t>Question 12: </a:t>
            </a:r>
            <a:r>
              <a:rPr lang="en-US" sz="1600" kern="100" dirty="0">
                <a:latin typeface="Rockwell" panose="02060603020205020403" pitchFamily="18" charset="0"/>
                <a:ea typeface="Calibri" panose="020F0502020204030204" pitchFamily="34" charset="0"/>
                <a:cs typeface="Mangal" panose="02040503050203030202" pitchFamily="18" charset="0"/>
              </a:rPr>
              <a:t>Predict the vehicle breakdown of my Mazda CX-4 model?</a:t>
            </a:r>
          </a:p>
          <a:p>
            <a:pPr algn="just">
              <a:lnSpc>
                <a:spcPct val="150000"/>
              </a:lnSpc>
              <a:spcAft>
                <a:spcPts val="800"/>
              </a:spcAft>
            </a:pPr>
            <a:endParaRPr lang="en-US" kern="100" dirty="0">
              <a:latin typeface="Rockwell" panose="02060603020205020403" pitchFamily="18" charset="0"/>
              <a:ea typeface="Calibri" panose="020F0502020204030204" pitchFamily="34" charset="0"/>
              <a:cs typeface="Mangal" panose="02040503050203030202" pitchFamily="18" charset="0"/>
            </a:endParaRPr>
          </a:p>
          <a:p>
            <a:pPr algn="just">
              <a:lnSpc>
                <a:spcPct val="150000"/>
              </a:lnSpc>
              <a:spcAft>
                <a:spcPts val="800"/>
              </a:spcAft>
            </a:pP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711382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B2F0B-4712-0609-884B-2A337FCF8E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61CA801-91DB-4EB1-B02A-A10917BB0F3A}"/>
              </a:ext>
            </a:extLst>
          </p:cNvPr>
          <p:cNvSpPr>
            <a:spLocks noGrp="1"/>
          </p:cNvSpPr>
          <p:nvPr>
            <p:ph type="title"/>
          </p:nvPr>
        </p:nvSpPr>
        <p:spPr>
          <a:xfrm>
            <a:off x="845127" y="-299877"/>
            <a:ext cx="10737150" cy="1325563"/>
          </a:xfrm>
        </p:spPr>
        <p:txBody>
          <a:bodyPr>
            <a:normAutofit/>
          </a:bodyPr>
          <a:lstStyle/>
          <a:p>
            <a:r>
              <a:rPr lang="en-US" sz="3600" dirty="0" err="1">
                <a:latin typeface="Rockwell" panose="02060603020205020403" pitchFamily="18" charset="0"/>
              </a:rPr>
              <a:t>Kapture</a:t>
            </a:r>
            <a:r>
              <a:rPr lang="en-US" sz="3600" dirty="0">
                <a:latin typeface="Rockwell" panose="02060603020205020403" pitchFamily="18" charset="0"/>
              </a:rPr>
              <a:t> &amp; Gen AI – Use Cases</a:t>
            </a:r>
            <a:endParaRPr lang="en-IN" sz="3600" dirty="0">
              <a:latin typeface="Rockwell" panose="02060603020205020403" pitchFamily="18" charset="0"/>
            </a:endParaRPr>
          </a:p>
        </p:txBody>
      </p:sp>
      <p:sp>
        <p:nvSpPr>
          <p:cNvPr id="2" name="TextBox 1">
            <a:extLst>
              <a:ext uri="{FF2B5EF4-FFF2-40B4-BE49-F238E27FC236}">
                <a16:creationId xmlns:a16="http://schemas.microsoft.com/office/drawing/2014/main" id="{B4FBFB0F-23D7-7C46-BC36-849DD4D2F21F}"/>
              </a:ext>
            </a:extLst>
          </p:cNvPr>
          <p:cNvSpPr txBox="1"/>
          <p:nvPr/>
        </p:nvSpPr>
        <p:spPr>
          <a:xfrm>
            <a:off x="845126" y="862784"/>
            <a:ext cx="9287015" cy="193899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2400" b="0"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Automatic Knowledge Creation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2400" dirty="0">
                <a:solidFill>
                  <a:prstClr val="black"/>
                </a:solidFill>
                <a:latin typeface="Rockwell" panose="02060603020205020403" pitchFamily="18" charset="0"/>
              </a:rPr>
              <a:t>Text Generation &amp; Summarization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2400" b="0"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Conversational</a:t>
            </a:r>
            <a:r>
              <a:rPr lang="en-IN" sz="2400" dirty="0">
                <a:solidFill>
                  <a:prstClr val="black"/>
                </a:solidFill>
                <a:latin typeface="Rockwell" panose="02060603020205020403" pitchFamily="18" charset="0"/>
              </a:rPr>
              <a:t> </a:t>
            </a:r>
            <a:r>
              <a:rPr lang="en-IN" sz="2400" dirty="0" err="1">
                <a:solidFill>
                  <a:prstClr val="black"/>
                </a:solidFill>
                <a:latin typeface="Rockwell" panose="02060603020205020403" pitchFamily="18" charset="0"/>
              </a:rPr>
              <a:t>ChatBots</a:t>
            </a:r>
            <a:endParaRPr lang="en-IN" sz="2400" dirty="0">
              <a:solidFill>
                <a:prstClr val="black"/>
              </a:solidFill>
              <a:latin typeface="Rockwell" panose="02060603020205020403"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2400" dirty="0">
                <a:solidFill>
                  <a:prstClr val="black"/>
                </a:solidFill>
                <a:latin typeface="Rockwell" panose="02060603020205020403" pitchFamily="18" charset="0"/>
              </a:rPr>
              <a:t>Solutioning in Steps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2400" b="0"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Predictive Q&amp;A</a:t>
            </a:r>
          </a:p>
        </p:txBody>
      </p:sp>
    </p:spTree>
    <p:extLst>
      <p:ext uri="{BB962C8B-B14F-4D97-AF65-F5344CB8AC3E}">
        <p14:creationId xmlns:p14="http://schemas.microsoft.com/office/powerpoint/2010/main" val="2373669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6B20-9292-1807-49E5-9E78D08860D1}"/>
              </a:ext>
            </a:extLst>
          </p:cNvPr>
          <p:cNvSpPr>
            <a:spLocks noGrp="1"/>
          </p:cNvSpPr>
          <p:nvPr>
            <p:ph type="title"/>
          </p:nvPr>
        </p:nvSpPr>
        <p:spPr>
          <a:xfrm>
            <a:off x="1191167" y="309775"/>
            <a:ext cx="11166518" cy="809333"/>
          </a:xfrm>
        </p:spPr>
        <p:txBody>
          <a:bodyPr>
            <a:noAutofit/>
          </a:bodyPr>
          <a:lstStyle/>
          <a:p>
            <a:r>
              <a:rPr lang="en-IN" sz="2800" dirty="0">
                <a:latin typeface="Rockwell" panose="02060603020205020403" pitchFamily="18" charset="0"/>
              </a:rPr>
              <a:t>Functionality2 </a:t>
            </a:r>
            <a:r>
              <a:rPr lang="en-US" sz="2800" dirty="0">
                <a:solidFill>
                  <a:srgbClr val="000000"/>
                </a:solidFill>
                <a:effectLst/>
                <a:latin typeface="Rockwell" panose="02060603020205020403" pitchFamily="18" charset="0"/>
                <a:ea typeface="Calibri" panose="020F0502020204030204" pitchFamily="34" charset="0"/>
                <a:cs typeface="Mangal" panose="02040503050203030202" pitchFamily="18" charset="0"/>
              </a:rPr>
              <a:t>: Predictive Q&amp;A </a:t>
            </a:r>
            <a:br>
              <a:rPr lang="en-US" sz="2800" dirty="0">
                <a:solidFill>
                  <a:srgbClr val="000000"/>
                </a:solidFill>
                <a:effectLst/>
                <a:latin typeface="Rockwell" panose="02060603020205020403" pitchFamily="18" charset="0"/>
                <a:ea typeface="Calibri" panose="020F0502020204030204" pitchFamily="34" charset="0"/>
                <a:cs typeface="Mangal" panose="02040503050203030202" pitchFamily="18" charset="0"/>
              </a:rPr>
            </a:br>
            <a:br>
              <a:rPr lang="en-IN" sz="1800" b="1" dirty="0">
                <a:effectLst/>
                <a:latin typeface="Times New Roman" panose="02020603050405020304" pitchFamily="18" charset="0"/>
                <a:ea typeface="Times New Roman" panose="02020603050405020304" pitchFamily="18" charset="0"/>
              </a:rPr>
            </a:br>
            <a:br>
              <a:rPr lang="en-IN" sz="1800" b="1" dirty="0">
                <a:effectLst/>
                <a:latin typeface="Times New Roman" panose="02020603050405020304" pitchFamily="18" charset="0"/>
                <a:ea typeface="Times New Roman" panose="02020603050405020304" pitchFamily="18" charset="0"/>
              </a:rPr>
            </a:br>
            <a:endParaRPr lang="en-IN" sz="2800" dirty="0">
              <a:latin typeface="Rockwell" panose="02060603020205020403" pitchFamily="18" charset="0"/>
              <a:ea typeface="+mn-ea"/>
              <a:cs typeface="+mn-cs"/>
            </a:endParaRPr>
          </a:p>
        </p:txBody>
      </p:sp>
      <p:sp>
        <p:nvSpPr>
          <p:cNvPr id="5" name="TextBox 4">
            <a:extLst>
              <a:ext uri="{FF2B5EF4-FFF2-40B4-BE49-F238E27FC236}">
                <a16:creationId xmlns:a16="http://schemas.microsoft.com/office/drawing/2014/main" id="{2879FE0B-24F6-E2CE-7928-D2452A862538}"/>
              </a:ext>
            </a:extLst>
          </p:cNvPr>
          <p:cNvSpPr txBox="1"/>
          <p:nvPr/>
        </p:nvSpPr>
        <p:spPr>
          <a:xfrm>
            <a:off x="512741" y="596454"/>
            <a:ext cx="11679259" cy="5748369"/>
          </a:xfrm>
          <a:prstGeom prst="rect">
            <a:avLst/>
          </a:prstGeom>
          <a:noFill/>
        </p:spPr>
        <p:txBody>
          <a:bodyPr wrap="square" rtlCol="0">
            <a:spAutoFit/>
          </a:bodyPr>
          <a:lstStyle/>
          <a:p>
            <a:pPr algn="just">
              <a:lnSpc>
                <a:spcPct val="150000"/>
              </a:lnSpc>
              <a:spcAft>
                <a:spcPts val="800"/>
              </a:spcAft>
            </a:pPr>
            <a:r>
              <a:rPr lang="en-US" kern="100" dirty="0">
                <a:latin typeface="Rockwell" panose="02060603020205020403" pitchFamily="18" charset="0"/>
                <a:ea typeface="Calibri" panose="020F0502020204030204" pitchFamily="34" charset="0"/>
                <a:cs typeface="Mangal" panose="02040503050203030202" pitchFamily="18" charset="0"/>
              </a:rPr>
              <a:t>***********************************************************************************</a:t>
            </a:r>
          </a:p>
          <a:p>
            <a:pPr algn="just">
              <a:lnSpc>
                <a:spcPct val="150000"/>
              </a:lnSpc>
              <a:spcAft>
                <a:spcPts val="800"/>
              </a:spcAft>
            </a:pPr>
            <a:r>
              <a:rPr lang="en-US" sz="1600" b="1" kern="100" dirty="0">
                <a:effectLst/>
                <a:latin typeface="Rockwell" panose="02060603020205020403" pitchFamily="18" charset="0"/>
                <a:ea typeface="Calibri" panose="020F0502020204030204" pitchFamily="34" charset="0"/>
                <a:cs typeface="Mangal" panose="02040503050203030202" pitchFamily="18" charset="0"/>
              </a:rPr>
              <a:t>Input Data5: </a:t>
            </a:r>
            <a:r>
              <a:rPr lang="en-US" sz="1600" kern="100" dirty="0">
                <a:effectLst/>
                <a:latin typeface="Rockwell" panose="02060603020205020403" pitchFamily="18" charset="0"/>
                <a:ea typeface="Calibri" panose="020F0502020204030204" pitchFamily="34" charset="0"/>
                <a:cs typeface="Mangal" panose="02040503050203030202" pitchFamily="18" charset="0"/>
              </a:rPr>
              <a:t> Sales, Marketing and Market Trend Data related to various Mazda cars</a:t>
            </a:r>
          </a:p>
          <a:p>
            <a:pPr algn="just">
              <a:lnSpc>
                <a:spcPct val="150000"/>
              </a:lnSpc>
              <a:spcAft>
                <a:spcPts val="800"/>
              </a:spcAft>
            </a:pPr>
            <a:r>
              <a:rPr lang="en-US" sz="1600" b="1" kern="100" dirty="0">
                <a:latin typeface="Rockwell" panose="02060603020205020403" pitchFamily="18" charset="0"/>
                <a:ea typeface="Calibri" panose="020F0502020204030204" pitchFamily="34" charset="0"/>
                <a:cs typeface="Mangal" panose="02040503050203030202" pitchFamily="18" charset="0"/>
              </a:rPr>
              <a:t>Output : </a:t>
            </a:r>
            <a:r>
              <a:rPr lang="en-US" sz="1600" kern="100" dirty="0">
                <a:latin typeface="Rockwell" panose="02060603020205020403" pitchFamily="18" charset="0"/>
                <a:ea typeface="Calibri" panose="020F0502020204030204" pitchFamily="34" charset="0"/>
                <a:cs typeface="Mangal" panose="02040503050203030202" pitchFamily="18" charset="0"/>
              </a:rPr>
              <a:t>Forecasted answers</a:t>
            </a:r>
          </a:p>
          <a:p>
            <a:pPr algn="just">
              <a:lnSpc>
                <a:spcPct val="150000"/>
              </a:lnSpc>
              <a:spcAft>
                <a:spcPts val="800"/>
              </a:spcAft>
            </a:pPr>
            <a:r>
              <a:rPr lang="en-US" sz="1600" b="1" kern="100" dirty="0">
                <a:latin typeface="Rockwell" panose="02060603020205020403" pitchFamily="18" charset="0"/>
                <a:ea typeface="Calibri" panose="020F0502020204030204" pitchFamily="34" charset="0"/>
                <a:cs typeface="Mangal" panose="02040503050203030202" pitchFamily="18" charset="0"/>
              </a:rPr>
              <a:t>Question 10: </a:t>
            </a:r>
            <a:r>
              <a:rPr lang="en-US" sz="1600" kern="100" dirty="0">
                <a:latin typeface="Rockwell" panose="02060603020205020403" pitchFamily="18" charset="0"/>
                <a:ea typeface="Calibri" panose="020F0502020204030204" pitchFamily="34" charset="0"/>
                <a:cs typeface="Mangal" panose="02040503050203030202" pitchFamily="18" charset="0"/>
              </a:rPr>
              <a:t>What is the predicated sales volume of new launched Mazda CX-9 Car?</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en-US" sz="1600" b="1" kern="100" dirty="0">
                <a:latin typeface="Rockwell" panose="02060603020205020403" pitchFamily="18" charset="0"/>
                <a:ea typeface="Calibri" panose="020F0502020204030204" pitchFamily="34" charset="0"/>
                <a:cs typeface="Mangal" panose="02040503050203030202" pitchFamily="18" charset="0"/>
              </a:rPr>
              <a:t>Question 11:</a:t>
            </a:r>
            <a:r>
              <a:rPr lang="en-US" sz="1600" kern="100" dirty="0">
                <a:effectLst/>
                <a:latin typeface="Rockwell" panose="02060603020205020403" pitchFamily="18" charset="0"/>
                <a:ea typeface="Calibri" panose="020F0502020204030204" pitchFamily="34" charset="0"/>
                <a:cs typeface="Mangal" panose="02040503050203030202" pitchFamily="18" charset="0"/>
              </a:rPr>
              <a:t>What is the predicted resale value of my 2022 Mazda CX-5 in five years?</a:t>
            </a:r>
          </a:p>
          <a:p>
            <a:pPr algn="just">
              <a:lnSpc>
                <a:spcPct val="150000"/>
              </a:lnSpc>
              <a:spcAft>
                <a:spcPts val="800"/>
              </a:spcAft>
            </a:pPr>
            <a:r>
              <a:rPr lang="en-US" sz="1600" b="1" kern="100" dirty="0">
                <a:latin typeface="Rockwell" panose="02060603020205020403" pitchFamily="18" charset="0"/>
                <a:ea typeface="Calibri" panose="020F0502020204030204" pitchFamily="34" charset="0"/>
                <a:cs typeface="Mangal" panose="02040503050203030202" pitchFamily="18" charset="0"/>
              </a:rPr>
              <a:t>Question 12: </a:t>
            </a:r>
            <a:r>
              <a:rPr lang="en-US" sz="1600" kern="100" dirty="0">
                <a:latin typeface="Rockwell" panose="02060603020205020403" pitchFamily="18" charset="0"/>
                <a:ea typeface="Calibri" panose="020F0502020204030204" pitchFamily="34" charset="0"/>
                <a:cs typeface="Mangal" panose="02040503050203030202" pitchFamily="18" charset="0"/>
              </a:rPr>
              <a:t>Identify the customers which are most likely to upgrade to higher grade car services.</a:t>
            </a:r>
            <a:endParaRPr lang="en-US" sz="1600" kern="100" dirty="0">
              <a:effectLst/>
              <a:latin typeface="Rockwell" panose="02060603020205020403" pitchFamily="18" charset="0"/>
              <a:ea typeface="Calibri" panose="020F0502020204030204" pitchFamily="34" charset="0"/>
              <a:cs typeface="Mangal" panose="02040503050203030202" pitchFamily="18" charset="0"/>
            </a:endParaRPr>
          </a:p>
          <a:p>
            <a:pPr algn="just">
              <a:lnSpc>
                <a:spcPct val="150000"/>
              </a:lnSpc>
              <a:spcAft>
                <a:spcPts val="800"/>
              </a:spcAft>
            </a:pPr>
            <a:r>
              <a:rPr lang="en-US" sz="1600" b="1" kern="100" dirty="0">
                <a:latin typeface="Rockwell" panose="02060603020205020403" pitchFamily="18" charset="0"/>
                <a:ea typeface="Calibri" panose="020F0502020204030204" pitchFamily="34" charset="0"/>
                <a:cs typeface="Mangal" panose="02040503050203030202" pitchFamily="18" charset="0"/>
              </a:rPr>
              <a:t> ********************************************************************************</a:t>
            </a:r>
          </a:p>
          <a:p>
            <a:pPr algn="just">
              <a:lnSpc>
                <a:spcPct val="150000"/>
              </a:lnSpc>
              <a:spcAft>
                <a:spcPts val="800"/>
              </a:spcAft>
            </a:pPr>
            <a:r>
              <a:rPr lang="en-US" sz="1600" b="1" kern="100" dirty="0">
                <a:latin typeface="Rockwell" panose="02060603020205020403" pitchFamily="18" charset="0"/>
                <a:ea typeface="Calibri" panose="020F0502020204030204" pitchFamily="34" charset="0"/>
                <a:cs typeface="Mangal" panose="02040503050203030202" pitchFamily="18" charset="0"/>
              </a:rPr>
              <a:t>Kapture Use Case:</a:t>
            </a:r>
          </a:p>
          <a:p>
            <a:pPr marL="285750" indent="-285750" algn="just">
              <a:lnSpc>
                <a:spcPct val="150000"/>
              </a:lnSpc>
              <a:spcAft>
                <a:spcPts val="800"/>
              </a:spcAft>
              <a:buFont typeface="Arial" panose="020B0604020202020204" pitchFamily="34" charset="0"/>
              <a:buChar char="•"/>
            </a:pPr>
            <a:r>
              <a:rPr lang="en-US" sz="1600" kern="100" dirty="0">
                <a:latin typeface="Rockwell" panose="02060603020205020403" pitchFamily="18" charset="0"/>
                <a:ea typeface="Calibri" panose="020F0502020204030204" pitchFamily="34" charset="0"/>
                <a:cs typeface="Mangal" panose="02040503050203030202" pitchFamily="18" charset="0"/>
              </a:rPr>
              <a:t>Kapture will look at all the car parameters data(mentioned in Input Data1, Data 2, Data 3,Data 4,Data 5)</a:t>
            </a:r>
          </a:p>
          <a:p>
            <a:pPr marL="285750" indent="-285750" algn="just">
              <a:lnSpc>
                <a:spcPct val="150000"/>
              </a:lnSpc>
              <a:spcAft>
                <a:spcPts val="800"/>
              </a:spcAft>
              <a:buFont typeface="Arial" panose="020B0604020202020204" pitchFamily="34" charset="0"/>
              <a:buChar char="•"/>
            </a:pPr>
            <a:r>
              <a:rPr lang="en-US" sz="1600" kern="100" dirty="0">
                <a:latin typeface="Rockwell" panose="02060603020205020403" pitchFamily="18" charset="0"/>
                <a:ea typeface="Calibri" panose="020F0502020204030204" pitchFamily="34" charset="0"/>
                <a:cs typeface="Mangal" panose="02040503050203030202" pitchFamily="18" charset="0"/>
              </a:rPr>
              <a:t>Kapture will perform predictions based on above data</a:t>
            </a:r>
          </a:p>
          <a:p>
            <a:pPr algn="just">
              <a:lnSpc>
                <a:spcPct val="150000"/>
              </a:lnSpc>
              <a:spcAft>
                <a:spcPts val="800"/>
              </a:spcAft>
            </a:pPr>
            <a:endParaRPr lang="en-US" kern="100" dirty="0">
              <a:latin typeface="Rockwell" panose="02060603020205020403" pitchFamily="18" charset="0"/>
              <a:ea typeface="Calibri" panose="020F0502020204030204" pitchFamily="34" charset="0"/>
              <a:cs typeface="Mangal" panose="02040503050203030202" pitchFamily="18" charset="0"/>
            </a:endParaRPr>
          </a:p>
          <a:p>
            <a:pPr algn="just">
              <a:lnSpc>
                <a:spcPct val="150000"/>
              </a:lnSpc>
              <a:spcAft>
                <a:spcPts val="800"/>
              </a:spcAft>
            </a:pP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060842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6B20-9292-1807-49E5-9E78D08860D1}"/>
              </a:ext>
            </a:extLst>
          </p:cNvPr>
          <p:cNvSpPr>
            <a:spLocks noGrp="1"/>
          </p:cNvSpPr>
          <p:nvPr>
            <p:ph type="title"/>
          </p:nvPr>
        </p:nvSpPr>
        <p:spPr>
          <a:xfrm>
            <a:off x="512741" y="0"/>
            <a:ext cx="11416023" cy="1325563"/>
          </a:xfrm>
        </p:spPr>
        <p:txBody>
          <a:bodyPr>
            <a:normAutofit/>
          </a:bodyPr>
          <a:lstStyle/>
          <a:p>
            <a:r>
              <a:rPr lang="en-US" sz="3600" dirty="0">
                <a:latin typeface="Rockwell" panose="02060603020205020403" pitchFamily="18" charset="0"/>
              </a:rPr>
              <a:t>Approach for Solving Text Generation - Use Case </a:t>
            </a:r>
            <a:endParaRPr lang="en-IN" sz="3600" dirty="0">
              <a:latin typeface="Rockwell" panose="02060603020205020403" pitchFamily="18" charset="0"/>
            </a:endParaRPr>
          </a:p>
        </p:txBody>
      </p:sp>
      <p:sp>
        <p:nvSpPr>
          <p:cNvPr id="4" name="TextBox 3">
            <a:extLst>
              <a:ext uri="{FF2B5EF4-FFF2-40B4-BE49-F238E27FC236}">
                <a16:creationId xmlns:a16="http://schemas.microsoft.com/office/drawing/2014/main" id="{2879FE0B-24F6-E2CE-7928-D2452A862538}"/>
              </a:ext>
            </a:extLst>
          </p:cNvPr>
          <p:cNvSpPr txBox="1"/>
          <p:nvPr/>
        </p:nvSpPr>
        <p:spPr>
          <a:xfrm>
            <a:off x="510657" y="1090261"/>
            <a:ext cx="11418107" cy="2677656"/>
          </a:xfrm>
          <a:prstGeom prst="rect">
            <a:avLst/>
          </a:prstGeom>
          <a:noFill/>
        </p:spPr>
        <p:txBody>
          <a:bodyPr wrap="square" rtlCol="0">
            <a:spAutoFit/>
          </a:bodyPr>
          <a:lstStyle/>
          <a:p>
            <a:pPr marL="800100" lvl="1" indent="-342900">
              <a:buFont typeface="Arial" panose="020B0604020202020204" pitchFamily="34" charset="0"/>
              <a:buChar char="•"/>
            </a:pPr>
            <a:endParaRPr lang="en-IN" sz="2400" dirty="0">
              <a:latin typeface="Rockwell" panose="02060603020205020403" pitchFamily="18" charset="0"/>
            </a:endParaRPr>
          </a:p>
          <a:p>
            <a:pPr marL="800100" lvl="1" indent="-342900">
              <a:buFont typeface="Arial" panose="020B0604020202020204" pitchFamily="34" charset="0"/>
              <a:buChar char="•"/>
            </a:pPr>
            <a:r>
              <a:rPr lang="en-IN" sz="2400" dirty="0">
                <a:latin typeface="Rockwell" panose="02060603020205020403" pitchFamily="18" charset="0"/>
              </a:rPr>
              <a:t>We will use RAG Approach</a:t>
            </a:r>
          </a:p>
          <a:p>
            <a:pPr marL="800100" lvl="1" indent="-342900">
              <a:buFont typeface="Arial" panose="020B0604020202020204" pitchFamily="34" charset="0"/>
              <a:buChar char="•"/>
            </a:pPr>
            <a:r>
              <a:rPr lang="en-IN" sz="2400" dirty="0">
                <a:latin typeface="Rockwell" panose="02060603020205020403" pitchFamily="18" charset="0"/>
              </a:rPr>
              <a:t>Load all indexed documents in Kapture into Vector DB(e.g. Chroma)</a:t>
            </a:r>
          </a:p>
          <a:p>
            <a:pPr marL="800100" lvl="1" indent="-342900">
              <a:buFont typeface="Arial" panose="020B0604020202020204" pitchFamily="34" charset="0"/>
              <a:buChar char="•"/>
            </a:pPr>
            <a:r>
              <a:rPr lang="en-IN" sz="2400" dirty="0">
                <a:latin typeface="Rockwell" panose="02060603020205020403" pitchFamily="18" charset="0"/>
              </a:rPr>
              <a:t>Convert ‘user query’ into Vector Embeddings using Embedding Model</a:t>
            </a:r>
          </a:p>
          <a:p>
            <a:pPr marL="800100" lvl="1" indent="-342900">
              <a:buFont typeface="Arial" panose="020B0604020202020204" pitchFamily="34" charset="0"/>
              <a:buChar char="•"/>
            </a:pPr>
            <a:r>
              <a:rPr lang="en-IN" sz="2400" dirty="0">
                <a:latin typeface="Rockwell" panose="02060603020205020403" pitchFamily="18" charset="0"/>
              </a:rPr>
              <a:t>Find ‘Top N Relevant documents’ to query and rank it.</a:t>
            </a:r>
          </a:p>
          <a:p>
            <a:pPr marL="800100" lvl="1" indent="-342900">
              <a:buFont typeface="Arial" panose="020B0604020202020204" pitchFamily="34" charset="0"/>
              <a:buChar char="•"/>
            </a:pPr>
            <a:r>
              <a:rPr lang="en-IN" sz="2400" dirty="0">
                <a:latin typeface="Rockwell" panose="02060603020205020403" pitchFamily="18" charset="0"/>
              </a:rPr>
              <a:t>Pass the user query and ‘Top N Relevant Documents’ to LLM</a:t>
            </a:r>
          </a:p>
          <a:p>
            <a:pPr marL="800100" lvl="1" indent="-342900">
              <a:buFont typeface="Arial" panose="020B0604020202020204" pitchFamily="34" charset="0"/>
              <a:buChar char="•"/>
            </a:pPr>
            <a:r>
              <a:rPr lang="en-IN" sz="2400" dirty="0">
                <a:latin typeface="Rockwell" panose="02060603020205020403" pitchFamily="18" charset="0"/>
              </a:rPr>
              <a:t>Obtain the results.</a:t>
            </a:r>
          </a:p>
        </p:txBody>
      </p:sp>
    </p:spTree>
    <p:extLst>
      <p:ext uri="{BB962C8B-B14F-4D97-AF65-F5344CB8AC3E}">
        <p14:creationId xmlns:p14="http://schemas.microsoft.com/office/powerpoint/2010/main" val="4047534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6B20-9292-1807-49E5-9E78D08860D1}"/>
              </a:ext>
            </a:extLst>
          </p:cNvPr>
          <p:cNvSpPr>
            <a:spLocks noGrp="1"/>
          </p:cNvSpPr>
          <p:nvPr>
            <p:ph type="title"/>
          </p:nvPr>
        </p:nvSpPr>
        <p:spPr>
          <a:xfrm>
            <a:off x="512741" y="0"/>
            <a:ext cx="11679259" cy="1325563"/>
          </a:xfrm>
        </p:spPr>
        <p:txBody>
          <a:bodyPr>
            <a:normAutofit/>
          </a:bodyPr>
          <a:lstStyle/>
          <a:p>
            <a:r>
              <a:rPr lang="en-US" sz="3600" dirty="0">
                <a:latin typeface="Rockwell" panose="02060603020205020403" pitchFamily="18" charset="0"/>
              </a:rPr>
              <a:t>Approach for Solving Conversational Q&amp;A-Use Case </a:t>
            </a:r>
            <a:endParaRPr lang="en-IN" sz="3600" dirty="0">
              <a:latin typeface="Rockwell" panose="02060603020205020403" pitchFamily="18" charset="0"/>
            </a:endParaRPr>
          </a:p>
        </p:txBody>
      </p:sp>
      <p:sp>
        <p:nvSpPr>
          <p:cNvPr id="4" name="TextBox 3">
            <a:extLst>
              <a:ext uri="{FF2B5EF4-FFF2-40B4-BE49-F238E27FC236}">
                <a16:creationId xmlns:a16="http://schemas.microsoft.com/office/drawing/2014/main" id="{2879FE0B-24F6-E2CE-7928-D2452A862538}"/>
              </a:ext>
            </a:extLst>
          </p:cNvPr>
          <p:cNvSpPr txBox="1"/>
          <p:nvPr/>
        </p:nvSpPr>
        <p:spPr>
          <a:xfrm>
            <a:off x="510657" y="1090261"/>
            <a:ext cx="11418107" cy="3416320"/>
          </a:xfrm>
          <a:prstGeom prst="rect">
            <a:avLst/>
          </a:prstGeom>
          <a:noFill/>
        </p:spPr>
        <p:txBody>
          <a:bodyPr wrap="square" rtlCol="0">
            <a:spAutoFit/>
          </a:bodyPr>
          <a:lstStyle/>
          <a:p>
            <a:pPr marL="800100" lvl="1" indent="-342900">
              <a:buFont typeface="Arial" panose="020B0604020202020204" pitchFamily="34" charset="0"/>
              <a:buChar char="•"/>
            </a:pPr>
            <a:endParaRPr lang="en-IN" sz="2400" dirty="0">
              <a:latin typeface="Rockwell" panose="02060603020205020403" pitchFamily="18" charset="0"/>
            </a:endParaRPr>
          </a:p>
          <a:p>
            <a:pPr marL="800100" lvl="1" indent="-342900">
              <a:buFont typeface="Arial" panose="020B0604020202020204" pitchFamily="34" charset="0"/>
              <a:buChar char="•"/>
            </a:pPr>
            <a:r>
              <a:rPr lang="en-IN" sz="2400" dirty="0">
                <a:latin typeface="Rockwell" panose="02060603020205020403" pitchFamily="18" charset="0"/>
              </a:rPr>
              <a:t>We will use RAG Approach</a:t>
            </a:r>
          </a:p>
          <a:p>
            <a:pPr marL="800100" lvl="1" indent="-342900">
              <a:buFont typeface="Arial" panose="020B0604020202020204" pitchFamily="34" charset="0"/>
              <a:buChar char="•"/>
            </a:pPr>
            <a:r>
              <a:rPr lang="en-IN" sz="2400" dirty="0">
                <a:latin typeface="Rockwell" panose="02060603020205020403" pitchFamily="18" charset="0"/>
              </a:rPr>
              <a:t>Load all indexed documents in Kapture into Vector DB(e.g. Chroma)</a:t>
            </a:r>
          </a:p>
          <a:p>
            <a:pPr marL="800100" lvl="1" indent="-342900">
              <a:buFont typeface="Arial" panose="020B0604020202020204" pitchFamily="34" charset="0"/>
              <a:buChar char="•"/>
            </a:pPr>
            <a:r>
              <a:rPr lang="en-IN" sz="2400" dirty="0">
                <a:latin typeface="Rockwell" panose="02060603020205020403" pitchFamily="18" charset="0"/>
              </a:rPr>
              <a:t>Convert ‘user query’ into Vector Embeddings using Embedding Model</a:t>
            </a:r>
          </a:p>
          <a:p>
            <a:pPr marL="800100" lvl="1" indent="-342900">
              <a:buFont typeface="Arial" panose="020B0604020202020204" pitchFamily="34" charset="0"/>
              <a:buChar char="•"/>
            </a:pPr>
            <a:r>
              <a:rPr lang="en-IN" sz="2400" dirty="0">
                <a:latin typeface="Rockwell" panose="02060603020205020403" pitchFamily="18" charset="0"/>
              </a:rPr>
              <a:t>Find ‘Top N Relevant documents’ to query and rank it.</a:t>
            </a:r>
          </a:p>
          <a:p>
            <a:pPr marL="800100" lvl="1" indent="-342900">
              <a:buFont typeface="Arial" panose="020B0604020202020204" pitchFamily="34" charset="0"/>
              <a:buChar char="•"/>
            </a:pPr>
            <a:r>
              <a:rPr lang="en-IN" sz="2400" dirty="0">
                <a:latin typeface="Rockwell" panose="02060603020205020403" pitchFamily="18" charset="0"/>
              </a:rPr>
              <a:t>Create Conversational Memory Chain.</a:t>
            </a:r>
          </a:p>
          <a:p>
            <a:pPr marL="800100" lvl="1" indent="-342900">
              <a:buFont typeface="Arial" panose="020B0604020202020204" pitchFamily="34" charset="0"/>
              <a:buChar char="•"/>
            </a:pPr>
            <a:r>
              <a:rPr lang="en-IN" sz="2400" dirty="0">
                <a:latin typeface="Rockwell" panose="02060603020205020403" pitchFamily="18" charset="0"/>
              </a:rPr>
              <a:t>Recreate the ‘user query’ from conversational memory </a:t>
            </a:r>
          </a:p>
          <a:p>
            <a:pPr marL="800100" lvl="1" indent="-342900">
              <a:buFont typeface="Arial" panose="020B0604020202020204" pitchFamily="34" charset="0"/>
              <a:buChar char="•"/>
            </a:pPr>
            <a:r>
              <a:rPr lang="en-IN" sz="2400" dirty="0">
                <a:latin typeface="Rockwell" panose="02060603020205020403" pitchFamily="18" charset="0"/>
              </a:rPr>
              <a:t>Pass the recreated ‘user query’ and ‘Top N Relevant Documents’ to LLM</a:t>
            </a:r>
          </a:p>
          <a:p>
            <a:pPr marL="800100" lvl="1" indent="-342900">
              <a:buFont typeface="Arial" panose="020B0604020202020204" pitchFamily="34" charset="0"/>
              <a:buChar char="•"/>
            </a:pPr>
            <a:r>
              <a:rPr lang="en-IN" sz="2400" dirty="0">
                <a:latin typeface="Rockwell" panose="02060603020205020403" pitchFamily="18" charset="0"/>
              </a:rPr>
              <a:t>Obtain the results.</a:t>
            </a:r>
          </a:p>
        </p:txBody>
      </p:sp>
    </p:spTree>
    <p:extLst>
      <p:ext uri="{BB962C8B-B14F-4D97-AF65-F5344CB8AC3E}">
        <p14:creationId xmlns:p14="http://schemas.microsoft.com/office/powerpoint/2010/main" val="197736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FBB81C-4036-20AE-8172-809A3AE0F6C6}"/>
              </a:ext>
            </a:extLst>
          </p:cNvPr>
          <p:cNvSpPr>
            <a:spLocks noGrp="1"/>
          </p:cNvSpPr>
          <p:nvPr>
            <p:ph type="title"/>
          </p:nvPr>
        </p:nvSpPr>
        <p:spPr>
          <a:xfrm>
            <a:off x="512741" y="-12284"/>
            <a:ext cx="10737150" cy="1325563"/>
          </a:xfrm>
        </p:spPr>
        <p:txBody>
          <a:bodyPr>
            <a:normAutofit/>
          </a:bodyPr>
          <a:lstStyle/>
          <a:p>
            <a:r>
              <a:rPr lang="en-US" sz="3600" dirty="0">
                <a:latin typeface="Rockwell" panose="02060603020205020403" pitchFamily="18" charset="0"/>
              </a:rPr>
              <a:t>Types of AI Large Language Models (LLM)</a:t>
            </a:r>
            <a:endParaRPr lang="en-IN" sz="3600" dirty="0">
              <a:latin typeface="Rockwell" panose="02060603020205020403" pitchFamily="18" charset="0"/>
            </a:endParaRPr>
          </a:p>
        </p:txBody>
      </p:sp>
      <p:sp>
        <p:nvSpPr>
          <p:cNvPr id="4" name="TextBox 3">
            <a:extLst>
              <a:ext uri="{FF2B5EF4-FFF2-40B4-BE49-F238E27FC236}">
                <a16:creationId xmlns:a16="http://schemas.microsoft.com/office/drawing/2014/main" id="{D174AE60-BFBD-59FB-93ED-BBAA7999CFBD}"/>
              </a:ext>
            </a:extLst>
          </p:cNvPr>
          <p:cNvSpPr txBox="1"/>
          <p:nvPr/>
        </p:nvSpPr>
        <p:spPr>
          <a:xfrm>
            <a:off x="692727" y="1333613"/>
            <a:ext cx="6941128" cy="64633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Rockwell" panose="02060603020205020403" pitchFamily="18" charset="0"/>
              </a:rPr>
              <a:t>Normal LLM</a:t>
            </a:r>
          </a:p>
          <a:p>
            <a:pPr marL="285750" indent="-285750">
              <a:buFont typeface="Arial" panose="020B0604020202020204" pitchFamily="34" charset="0"/>
              <a:buChar char="•"/>
            </a:pPr>
            <a:r>
              <a:rPr lang="en-US" dirty="0">
                <a:latin typeface="Rockwell" panose="02060603020205020403" pitchFamily="18" charset="0"/>
              </a:rPr>
              <a:t>Chat LLM Models</a:t>
            </a:r>
            <a:endParaRPr lang="en-IN" dirty="0"/>
          </a:p>
        </p:txBody>
      </p:sp>
      <p:sp>
        <p:nvSpPr>
          <p:cNvPr id="6" name="TextBox 5">
            <a:extLst>
              <a:ext uri="{FF2B5EF4-FFF2-40B4-BE49-F238E27FC236}">
                <a16:creationId xmlns:a16="http://schemas.microsoft.com/office/drawing/2014/main" id="{2692C876-6878-B810-6EF1-BED567D99DCF}"/>
              </a:ext>
            </a:extLst>
          </p:cNvPr>
          <p:cNvSpPr txBox="1"/>
          <p:nvPr/>
        </p:nvSpPr>
        <p:spPr>
          <a:xfrm>
            <a:off x="692727" y="2294222"/>
            <a:ext cx="6137562" cy="369332"/>
          </a:xfrm>
          <a:prstGeom prst="rect">
            <a:avLst/>
          </a:prstGeom>
          <a:noFill/>
        </p:spPr>
        <p:txBody>
          <a:bodyPr wrap="square">
            <a:spAutoFit/>
          </a:bodyPr>
          <a:lstStyle/>
          <a:p>
            <a:r>
              <a:rPr lang="en-US" sz="1800" dirty="0">
                <a:latin typeface="Rockwell" panose="02060603020205020403" pitchFamily="18" charset="0"/>
              </a:rPr>
              <a:t>Normal LLM vs Chat LLM Models</a:t>
            </a:r>
            <a:endParaRPr lang="en-IN" dirty="0">
              <a:latin typeface="Rockwell" panose="02060603020205020403" pitchFamily="18" charset="0"/>
            </a:endParaRPr>
          </a:p>
        </p:txBody>
      </p:sp>
      <p:sp>
        <p:nvSpPr>
          <p:cNvPr id="8" name="TextBox 7">
            <a:extLst>
              <a:ext uri="{FF2B5EF4-FFF2-40B4-BE49-F238E27FC236}">
                <a16:creationId xmlns:a16="http://schemas.microsoft.com/office/drawing/2014/main" id="{A32197C1-AEA8-5C72-2E40-FDA4E1E58785}"/>
              </a:ext>
            </a:extLst>
          </p:cNvPr>
          <p:cNvSpPr txBox="1"/>
          <p:nvPr/>
        </p:nvSpPr>
        <p:spPr>
          <a:xfrm>
            <a:off x="197489" y="2976937"/>
            <a:ext cx="11367654" cy="2031325"/>
          </a:xfrm>
          <a:prstGeom prst="rect">
            <a:avLst/>
          </a:prstGeom>
          <a:noFill/>
        </p:spPr>
        <p:txBody>
          <a:bodyPr wrap="square">
            <a:spAutoFit/>
          </a:bodyPr>
          <a:lstStyle/>
          <a:p>
            <a:pPr marL="800100" lvl="1" indent="-342900">
              <a:buFont typeface="Arial" panose="020B0604020202020204" pitchFamily="34" charset="0"/>
              <a:buChar char="•"/>
            </a:pPr>
            <a:r>
              <a:rPr lang="en-US" sz="1800" dirty="0">
                <a:latin typeface="Rockwell" panose="02060603020205020403" pitchFamily="18" charset="0"/>
                <a:sym typeface="Wingdings" panose="05000000000000000000" pitchFamily="2" charset="2"/>
              </a:rPr>
              <a:t>Normal LLM models are used for general purpose language understanding and generation (text-generation).</a:t>
            </a:r>
          </a:p>
          <a:p>
            <a:pPr marL="800100" lvl="1" indent="-342900">
              <a:buFont typeface="Arial" panose="020B0604020202020204" pitchFamily="34" charset="0"/>
              <a:buChar char="•"/>
            </a:pPr>
            <a:r>
              <a:rPr lang="en-US" sz="1800" dirty="0">
                <a:latin typeface="Rockwell" panose="02060603020205020403" pitchFamily="18" charset="0"/>
                <a:sym typeface="Wingdings" panose="05000000000000000000" pitchFamily="2" charset="2"/>
              </a:rPr>
              <a:t>Chat LLM Models focus on engaging interactive conversation with users. (History is remembered, contextual questions will be answered)</a:t>
            </a:r>
          </a:p>
          <a:p>
            <a:pPr marL="800100" lvl="1" indent="-342900">
              <a:buFont typeface="Arial" panose="020B0604020202020204" pitchFamily="34" charset="0"/>
              <a:buChar char="•"/>
            </a:pPr>
            <a:r>
              <a:rPr lang="en-US" sz="1800" dirty="0">
                <a:latin typeface="Rockwell" panose="02060603020205020403" pitchFamily="18" charset="0"/>
                <a:sym typeface="Wingdings" panose="05000000000000000000" pitchFamily="2" charset="2"/>
              </a:rPr>
              <a:t>For Example, following Opensource Models can be used:</a:t>
            </a:r>
          </a:p>
          <a:p>
            <a:pPr marL="1257300" lvl="2" indent="-342900">
              <a:buFont typeface="Arial" panose="020B0604020202020204" pitchFamily="34" charset="0"/>
              <a:buChar char="•"/>
            </a:pPr>
            <a:r>
              <a:rPr lang="en-US" dirty="0">
                <a:latin typeface="Rockwell" panose="02060603020205020403" pitchFamily="18" charset="0"/>
                <a:sym typeface="Wingdings" panose="05000000000000000000" pitchFamily="2" charset="2"/>
              </a:rPr>
              <a:t>Normal LLM Model: </a:t>
            </a:r>
            <a:r>
              <a:rPr lang="en-US" dirty="0" err="1">
                <a:latin typeface="Rockwell" panose="02060603020205020403" pitchFamily="18" charset="0"/>
                <a:sym typeface="Wingdings" panose="05000000000000000000" pitchFamily="2" charset="2"/>
              </a:rPr>
              <a:t>mistralai</a:t>
            </a:r>
            <a:r>
              <a:rPr lang="en-US" dirty="0">
                <a:latin typeface="Rockwell" panose="02060603020205020403" pitchFamily="18" charset="0"/>
                <a:sym typeface="Wingdings" panose="05000000000000000000" pitchFamily="2" charset="2"/>
              </a:rPr>
              <a:t>/Mixtral-8x7B-v0.1</a:t>
            </a:r>
            <a:endParaRPr lang="en-IN" dirty="0">
              <a:latin typeface="Rockwell" panose="02060603020205020403" pitchFamily="18" charset="0"/>
            </a:endParaRPr>
          </a:p>
          <a:p>
            <a:pPr marL="1257300" lvl="2" indent="-342900">
              <a:buFont typeface="Arial" panose="020B0604020202020204" pitchFamily="34" charset="0"/>
              <a:buChar char="•"/>
            </a:pPr>
            <a:r>
              <a:rPr lang="en-US" dirty="0">
                <a:latin typeface="Rockwell" panose="02060603020205020403" pitchFamily="18" charset="0"/>
                <a:sym typeface="Wingdings" panose="05000000000000000000" pitchFamily="2" charset="2"/>
              </a:rPr>
              <a:t>Chat LLM Model: </a:t>
            </a:r>
            <a:r>
              <a:rPr lang="en-US" dirty="0" err="1">
                <a:latin typeface="Rockwell" panose="02060603020205020403" pitchFamily="18" charset="0"/>
                <a:sym typeface="Wingdings" panose="05000000000000000000" pitchFamily="2" charset="2"/>
              </a:rPr>
              <a:t>mistralai</a:t>
            </a:r>
            <a:r>
              <a:rPr lang="en-US" dirty="0">
                <a:latin typeface="Rockwell" panose="02060603020205020403" pitchFamily="18" charset="0"/>
                <a:sym typeface="Wingdings" panose="05000000000000000000" pitchFamily="2" charset="2"/>
              </a:rPr>
              <a:t>/Mixtral-8x7B-Instruct-v0.1, </a:t>
            </a:r>
            <a:r>
              <a:rPr lang="en-US" dirty="0" err="1">
                <a:latin typeface="Rockwell" panose="02060603020205020403" pitchFamily="18" charset="0"/>
                <a:sym typeface="Wingdings" panose="05000000000000000000" pitchFamily="2" charset="2"/>
              </a:rPr>
              <a:t>mistralai</a:t>
            </a:r>
            <a:r>
              <a:rPr lang="en-US" dirty="0">
                <a:latin typeface="Rockwell" panose="02060603020205020403" pitchFamily="18" charset="0"/>
                <a:sym typeface="Wingdings" panose="05000000000000000000" pitchFamily="2" charset="2"/>
              </a:rPr>
              <a:t>/Mistral-7B-Instruct-v0.2</a:t>
            </a:r>
            <a:endParaRPr lang="en-IN" sz="1800" dirty="0">
              <a:latin typeface="Rockwell" panose="02060603020205020403" pitchFamily="18" charset="0"/>
            </a:endParaRPr>
          </a:p>
        </p:txBody>
      </p:sp>
    </p:spTree>
    <p:extLst>
      <p:ext uri="{BB962C8B-B14F-4D97-AF65-F5344CB8AC3E}">
        <p14:creationId xmlns:p14="http://schemas.microsoft.com/office/powerpoint/2010/main" val="3260197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BDB99-1320-0B7F-7043-A1209B411816}"/>
              </a:ext>
            </a:extLst>
          </p:cNvPr>
          <p:cNvSpPr>
            <a:spLocks noGrp="1"/>
          </p:cNvSpPr>
          <p:nvPr>
            <p:ph type="title"/>
          </p:nvPr>
        </p:nvSpPr>
        <p:spPr>
          <a:xfrm>
            <a:off x="512741" y="-109263"/>
            <a:ext cx="8100559" cy="1325563"/>
          </a:xfrm>
        </p:spPr>
        <p:txBody>
          <a:bodyPr>
            <a:normAutofit/>
          </a:bodyPr>
          <a:lstStyle/>
          <a:p>
            <a:r>
              <a:rPr lang="en-US" sz="3600" dirty="0">
                <a:latin typeface="Rockwell" panose="02060603020205020403" pitchFamily="18" charset="0"/>
              </a:rPr>
              <a:t>Cloud Options</a:t>
            </a:r>
          </a:p>
        </p:txBody>
      </p:sp>
      <p:sp>
        <p:nvSpPr>
          <p:cNvPr id="3" name="Content Placeholder 2">
            <a:extLst>
              <a:ext uri="{FF2B5EF4-FFF2-40B4-BE49-F238E27FC236}">
                <a16:creationId xmlns:a16="http://schemas.microsoft.com/office/drawing/2014/main" id="{098AC8B0-A196-1472-4143-1850992E6B26}"/>
              </a:ext>
            </a:extLst>
          </p:cNvPr>
          <p:cNvSpPr>
            <a:spLocks noGrp="1"/>
          </p:cNvSpPr>
          <p:nvPr>
            <p:ph idx="4294967295"/>
          </p:nvPr>
        </p:nvSpPr>
        <p:spPr>
          <a:xfrm>
            <a:off x="360218" y="1728917"/>
            <a:ext cx="9766300" cy="4156075"/>
          </a:xfrm>
        </p:spPr>
        <p:txBody>
          <a:bodyPr>
            <a:normAutofit/>
          </a:bodyPr>
          <a:lstStyle/>
          <a:p>
            <a:r>
              <a:rPr lang="en-US" sz="2400" dirty="0">
                <a:latin typeface="Rockwell" panose="02060603020205020403" pitchFamily="18" charset="0"/>
              </a:rPr>
              <a:t>Start with minimal resources and increase as needed.</a:t>
            </a:r>
          </a:p>
        </p:txBody>
      </p:sp>
      <p:graphicFrame>
        <p:nvGraphicFramePr>
          <p:cNvPr id="4" name="Table 3">
            <a:extLst>
              <a:ext uri="{FF2B5EF4-FFF2-40B4-BE49-F238E27FC236}">
                <a16:creationId xmlns:a16="http://schemas.microsoft.com/office/drawing/2014/main" id="{3A73DF31-0A28-D393-B400-6CAA564A5A9C}"/>
              </a:ext>
            </a:extLst>
          </p:cNvPr>
          <p:cNvGraphicFramePr>
            <a:graphicFrameLocks noGrp="1"/>
          </p:cNvGraphicFramePr>
          <p:nvPr>
            <p:extLst>
              <p:ext uri="{D42A27DB-BD31-4B8C-83A1-F6EECF244321}">
                <p14:modId xmlns:p14="http://schemas.microsoft.com/office/powerpoint/2010/main" val="3513819637"/>
              </p:ext>
            </p:extLst>
          </p:nvPr>
        </p:nvGraphicFramePr>
        <p:xfrm>
          <a:off x="512741" y="2621997"/>
          <a:ext cx="10797124" cy="1614006"/>
        </p:xfrm>
        <a:graphic>
          <a:graphicData uri="http://schemas.openxmlformats.org/drawingml/2006/table">
            <a:tbl>
              <a:tblPr/>
              <a:tblGrid>
                <a:gridCol w="890484">
                  <a:extLst>
                    <a:ext uri="{9D8B030D-6E8A-4147-A177-3AD203B41FA5}">
                      <a16:colId xmlns:a16="http://schemas.microsoft.com/office/drawing/2014/main" val="2410441904"/>
                    </a:ext>
                  </a:extLst>
                </a:gridCol>
                <a:gridCol w="1298623">
                  <a:extLst>
                    <a:ext uri="{9D8B030D-6E8A-4147-A177-3AD203B41FA5}">
                      <a16:colId xmlns:a16="http://schemas.microsoft.com/office/drawing/2014/main" val="2462385007"/>
                    </a:ext>
                  </a:extLst>
                </a:gridCol>
                <a:gridCol w="1447037">
                  <a:extLst>
                    <a:ext uri="{9D8B030D-6E8A-4147-A177-3AD203B41FA5}">
                      <a16:colId xmlns:a16="http://schemas.microsoft.com/office/drawing/2014/main" val="1651914907"/>
                    </a:ext>
                  </a:extLst>
                </a:gridCol>
                <a:gridCol w="519449">
                  <a:extLst>
                    <a:ext uri="{9D8B030D-6E8A-4147-A177-3AD203B41FA5}">
                      <a16:colId xmlns:a16="http://schemas.microsoft.com/office/drawing/2014/main" val="4148526461"/>
                    </a:ext>
                  </a:extLst>
                </a:gridCol>
                <a:gridCol w="871933">
                  <a:extLst>
                    <a:ext uri="{9D8B030D-6E8A-4147-A177-3AD203B41FA5}">
                      <a16:colId xmlns:a16="http://schemas.microsoft.com/office/drawing/2014/main" val="2303688577"/>
                    </a:ext>
                  </a:extLst>
                </a:gridCol>
                <a:gridCol w="1651107">
                  <a:extLst>
                    <a:ext uri="{9D8B030D-6E8A-4147-A177-3AD203B41FA5}">
                      <a16:colId xmlns:a16="http://schemas.microsoft.com/office/drawing/2014/main" val="4136279255"/>
                    </a:ext>
                  </a:extLst>
                </a:gridCol>
                <a:gridCol w="964691">
                  <a:extLst>
                    <a:ext uri="{9D8B030D-6E8A-4147-A177-3AD203B41FA5}">
                      <a16:colId xmlns:a16="http://schemas.microsoft.com/office/drawing/2014/main" val="3263878759"/>
                    </a:ext>
                  </a:extLst>
                </a:gridCol>
                <a:gridCol w="779174">
                  <a:extLst>
                    <a:ext uri="{9D8B030D-6E8A-4147-A177-3AD203B41FA5}">
                      <a16:colId xmlns:a16="http://schemas.microsoft.com/office/drawing/2014/main" val="77744067"/>
                    </a:ext>
                  </a:extLst>
                </a:gridCol>
                <a:gridCol w="1113106">
                  <a:extLst>
                    <a:ext uri="{9D8B030D-6E8A-4147-A177-3AD203B41FA5}">
                      <a16:colId xmlns:a16="http://schemas.microsoft.com/office/drawing/2014/main" val="194354462"/>
                    </a:ext>
                  </a:extLst>
                </a:gridCol>
                <a:gridCol w="1261520">
                  <a:extLst>
                    <a:ext uri="{9D8B030D-6E8A-4147-A177-3AD203B41FA5}">
                      <a16:colId xmlns:a16="http://schemas.microsoft.com/office/drawing/2014/main" val="675143196"/>
                    </a:ext>
                  </a:extLst>
                </a:gridCol>
              </a:tblGrid>
              <a:tr h="269001">
                <a:tc>
                  <a:txBody>
                    <a:bodyPr/>
                    <a:lstStyle/>
                    <a:p>
                      <a:pPr algn="ctr" fontAlgn="b"/>
                      <a:r>
                        <a:rPr lang="en-US" sz="1600" b="1" i="0" u="none" strike="noStrike">
                          <a:solidFill>
                            <a:srgbClr val="000000"/>
                          </a:solidFill>
                          <a:effectLst/>
                          <a:latin typeface="Calibri" panose="020F0502020204030204" pitchFamily="34" charset="0"/>
                        </a:rPr>
                        <a:t>SP</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600" b="1" i="0" u="none" strike="noStrike">
                          <a:solidFill>
                            <a:srgbClr val="000000"/>
                          </a:solidFill>
                          <a:effectLst/>
                          <a:latin typeface="Calibri" panose="020F0502020204030204" pitchFamily="34" charset="0"/>
                        </a:rPr>
                        <a:t>Instance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600" b="1" i="0" u="none" strike="noStrike">
                          <a:solidFill>
                            <a:srgbClr val="000000"/>
                          </a:solidFill>
                          <a:effectLst/>
                          <a:latin typeface="Calibri" panose="020F0502020204030204" pitchFamily="34" charset="0"/>
                        </a:rPr>
                        <a:t>Processor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600" b="1" i="0" u="none" strike="noStrike">
                          <a:solidFill>
                            <a:srgbClr val="000000"/>
                          </a:solidFill>
                          <a:effectLst/>
                          <a:latin typeface="Calibri" panose="020F0502020204030204" pitchFamily="34" charset="0"/>
                        </a:rPr>
                        <a:t>vCPU</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600" b="1" i="0" u="none" strike="noStrike">
                          <a:solidFill>
                            <a:srgbClr val="000000"/>
                          </a:solidFill>
                          <a:effectLst/>
                          <a:latin typeface="Calibri" panose="020F0502020204030204" pitchFamily="34" charset="0"/>
                        </a:rPr>
                        <a:t>RAM(GB)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600" b="1" i="0" u="none" strike="noStrike">
                          <a:solidFill>
                            <a:srgbClr val="000000"/>
                          </a:solidFill>
                          <a:effectLst/>
                          <a:latin typeface="Calibri" panose="020F0502020204030204" pitchFamily="34" charset="0"/>
                        </a:rPr>
                        <a:t>GPU Type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600" b="1" i="0" u="none" strike="noStrike" dirty="0" err="1">
                          <a:solidFill>
                            <a:srgbClr val="000000"/>
                          </a:solidFill>
                          <a:effectLst/>
                          <a:latin typeface="Calibri" panose="020F0502020204030204" pitchFamily="34" charset="0"/>
                        </a:rPr>
                        <a:t>vRAM</a:t>
                      </a:r>
                      <a:r>
                        <a:rPr lang="en-US" sz="1600" b="1" i="0" u="none" strike="noStrike" dirty="0">
                          <a:solidFill>
                            <a:srgbClr val="000000"/>
                          </a:solidFill>
                          <a:effectLst/>
                          <a:latin typeface="Calibri" panose="020F0502020204030204" pitchFamily="34" charset="0"/>
                        </a:rPr>
                        <a:t>(GB)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600" b="1" i="0" u="none" strike="noStrike">
                          <a:solidFill>
                            <a:srgbClr val="000000"/>
                          </a:solidFill>
                          <a:effectLst/>
                          <a:latin typeface="Calibri" panose="020F0502020204030204" pitchFamily="34" charset="0"/>
                        </a:rPr>
                        <a:t>Disk(GB)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600" b="1" i="0" u="none" strike="noStrike">
                          <a:solidFill>
                            <a:srgbClr val="000000"/>
                          </a:solidFill>
                          <a:effectLst/>
                          <a:latin typeface="Calibri" panose="020F0502020204030204" pitchFamily="34" charset="0"/>
                        </a:rPr>
                        <a:t>Hourly Price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600" b="1" i="0" u="none" strike="noStrike">
                          <a:solidFill>
                            <a:srgbClr val="000000"/>
                          </a:solidFill>
                          <a:effectLst/>
                          <a:latin typeface="Calibri" panose="020F0502020204030204" pitchFamily="34" charset="0"/>
                        </a:rPr>
                        <a:t>Monthly Price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217983290"/>
                  </a:ext>
                </a:extLst>
              </a:tr>
              <a:tr h="269001">
                <a:tc>
                  <a:txBody>
                    <a:bodyPr/>
                    <a:lstStyle/>
                    <a:p>
                      <a:pPr algn="l" fontAlgn="b"/>
                      <a:r>
                        <a:rPr lang="en-US" sz="1600" b="0" i="0" u="none" strike="noStrike">
                          <a:solidFill>
                            <a:srgbClr val="000000"/>
                          </a:solidFill>
                          <a:effectLst/>
                          <a:latin typeface="Calibri" panose="020F0502020204030204" pitchFamily="34" charset="0"/>
                        </a:rPr>
                        <a:t>AWS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p3.2xlarge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Intel Xeon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61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NVIDIA Tesla V100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1024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$3.17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$2,315.72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3680238"/>
                  </a:ext>
                </a:extLst>
              </a:tr>
              <a:tr h="269001">
                <a:tc>
                  <a:txBody>
                    <a:bodyPr/>
                    <a:lstStyle/>
                    <a:p>
                      <a:pPr algn="l" fontAlgn="b"/>
                      <a:r>
                        <a:rPr lang="en-US" sz="1600" b="0" i="0" u="none" strike="noStrike">
                          <a:solidFill>
                            <a:srgbClr val="000000"/>
                          </a:solidFill>
                          <a:effectLst/>
                          <a:latin typeface="Calibri" panose="020F0502020204030204" pitchFamily="34" charset="0"/>
                        </a:rPr>
                        <a:t>AWS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g5.2xlarge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AMD EPYC 7R32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32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NVIDIA A10G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1474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$1.32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$966.68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4405754"/>
                  </a:ext>
                </a:extLst>
              </a:tr>
              <a:tr h="269001">
                <a:tc>
                  <a:txBody>
                    <a:bodyPr/>
                    <a:lstStyle/>
                    <a:p>
                      <a:pPr algn="l" fontAlgn="b"/>
                      <a:r>
                        <a:rPr lang="en-US" sz="1600" b="0" i="0" u="none" strike="noStrike">
                          <a:solidFill>
                            <a:srgbClr val="000000"/>
                          </a:solidFill>
                          <a:effectLst/>
                          <a:latin typeface="Calibri" panose="020F0502020204030204" pitchFamily="34" charset="0"/>
                        </a:rPr>
                        <a:t>GCP</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a2-highgpu-1g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85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NVIDIA A100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40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1024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$3.81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$2,781.94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7370780"/>
                  </a:ext>
                </a:extLst>
              </a:tr>
              <a:tr h="269001">
                <a:tc>
                  <a:txBody>
                    <a:bodyPr/>
                    <a:lstStyle/>
                    <a:p>
                      <a:pPr algn="l" fontAlgn="b"/>
                      <a:r>
                        <a:rPr lang="en-US" sz="1600" b="0" i="0" u="none" strike="noStrike">
                          <a:solidFill>
                            <a:srgbClr val="000000"/>
                          </a:solidFill>
                          <a:effectLst/>
                          <a:latin typeface="Calibri" panose="020F0502020204030204" pitchFamily="34" charset="0"/>
                        </a:rPr>
                        <a:t>GCP</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g2-standard-8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32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 NVIDIA L4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1024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$723.51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4400818"/>
                  </a:ext>
                </a:extLst>
              </a:tr>
              <a:tr h="269001">
                <a:tc>
                  <a:txBody>
                    <a:bodyPr/>
                    <a:lstStyle/>
                    <a:p>
                      <a:pPr algn="l" fontAlgn="b"/>
                      <a:r>
                        <a:rPr lang="en-US" sz="1600" b="0" i="0" u="none" strike="noStrike" dirty="0">
                          <a:solidFill>
                            <a:srgbClr val="000000"/>
                          </a:solidFill>
                          <a:effectLst/>
                          <a:latin typeface="Calibri" panose="020F0502020204030204" pitchFamily="34" charset="0"/>
                        </a:rPr>
                        <a:t>Azure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NC8as_T4_v3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AMD EPYC 7V12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56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NVIDIA Tesla 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1024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$0.86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$625.76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8462057"/>
                  </a:ext>
                </a:extLst>
              </a:tr>
            </a:tbl>
          </a:graphicData>
        </a:graphic>
      </p:graphicFrame>
    </p:spTree>
    <p:extLst>
      <p:ext uri="{BB962C8B-B14F-4D97-AF65-F5344CB8AC3E}">
        <p14:creationId xmlns:p14="http://schemas.microsoft.com/office/powerpoint/2010/main" val="4224927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E28EE-4B28-8008-6F56-970A2BC9EF28}"/>
              </a:ext>
            </a:extLst>
          </p:cNvPr>
          <p:cNvSpPr>
            <a:spLocks noGrp="1"/>
          </p:cNvSpPr>
          <p:nvPr>
            <p:ph type="title"/>
          </p:nvPr>
        </p:nvSpPr>
        <p:spPr>
          <a:xfrm>
            <a:off x="498886" y="-136973"/>
            <a:ext cx="8100559" cy="1325563"/>
          </a:xfrm>
        </p:spPr>
        <p:txBody>
          <a:bodyPr>
            <a:normAutofit/>
          </a:bodyPr>
          <a:lstStyle/>
          <a:p>
            <a:r>
              <a:rPr lang="en-US" sz="3600" dirty="0">
                <a:latin typeface="Rockwell" panose="02060603020205020403" pitchFamily="18" charset="0"/>
              </a:rPr>
              <a:t>Cloud Advantages/Disadvantages</a:t>
            </a:r>
          </a:p>
        </p:txBody>
      </p:sp>
      <p:sp>
        <p:nvSpPr>
          <p:cNvPr id="3" name="Content Placeholder 2">
            <a:extLst>
              <a:ext uri="{FF2B5EF4-FFF2-40B4-BE49-F238E27FC236}">
                <a16:creationId xmlns:a16="http://schemas.microsoft.com/office/drawing/2014/main" id="{6968E3E8-1EF8-B91D-EE8D-45B6F5F033EE}"/>
              </a:ext>
            </a:extLst>
          </p:cNvPr>
          <p:cNvSpPr>
            <a:spLocks noGrp="1"/>
          </p:cNvSpPr>
          <p:nvPr>
            <p:ph idx="4294967295"/>
          </p:nvPr>
        </p:nvSpPr>
        <p:spPr>
          <a:xfrm>
            <a:off x="609600" y="1188590"/>
            <a:ext cx="9766300" cy="4156075"/>
          </a:xfrm>
        </p:spPr>
        <p:txBody>
          <a:bodyPr>
            <a:normAutofit/>
          </a:bodyPr>
          <a:lstStyle/>
          <a:p>
            <a:pPr marL="0" indent="0">
              <a:buNone/>
            </a:pPr>
            <a:r>
              <a:rPr lang="en-US" sz="1800" b="1" dirty="0">
                <a:latin typeface="Rockwell" panose="02060603020205020403" pitchFamily="18" charset="0"/>
              </a:rPr>
              <a:t>PROS:</a:t>
            </a:r>
          </a:p>
          <a:p>
            <a:r>
              <a:rPr lang="en-US" sz="1800" dirty="0">
                <a:latin typeface="Rockwell" panose="02060603020205020403" pitchFamily="18" charset="0"/>
              </a:rPr>
              <a:t>Easily scalable</a:t>
            </a:r>
          </a:p>
          <a:p>
            <a:r>
              <a:rPr lang="en-US" sz="1800" dirty="0">
                <a:latin typeface="Rockwell" panose="02060603020205020403" pitchFamily="18" charset="0"/>
              </a:rPr>
              <a:t>Per minute billing</a:t>
            </a:r>
          </a:p>
          <a:p>
            <a:r>
              <a:rPr lang="en-US" sz="1800" dirty="0">
                <a:latin typeface="Rockwell" panose="02060603020205020403" pitchFamily="18" charset="0"/>
              </a:rPr>
              <a:t>Easy to change resources as needed (processor, GPU, storage </a:t>
            </a:r>
            <a:r>
              <a:rPr lang="en-US" sz="1800" dirty="0" err="1">
                <a:latin typeface="Rockwell" panose="02060603020205020403" pitchFamily="18" charset="0"/>
              </a:rPr>
              <a:t>etc</a:t>
            </a:r>
            <a:r>
              <a:rPr lang="en-US" sz="1800" dirty="0">
                <a:latin typeface="Rockwell" panose="02060603020205020403" pitchFamily="18" charset="0"/>
              </a:rPr>
              <a:t>)</a:t>
            </a:r>
          </a:p>
          <a:p>
            <a:pPr marL="0" indent="0">
              <a:buNone/>
            </a:pPr>
            <a:r>
              <a:rPr lang="en-US" sz="1800" b="1" dirty="0">
                <a:latin typeface="Rockwell" panose="02060603020205020403" pitchFamily="18" charset="0"/>
              </a:rPr>
              <a:t>CONS:</a:t>
            </a:r>
            <a:endParaRPr lang="en-US" sz="1800" dirty="0">
              <a:latin typeface="Rockwell" panose="02060603020205020403" pitchFamily="18" charset="0"/>
            </a:endParaRPr>
          </a:p>
          <a:p>
            <a:r>
              <a:rPr lang="en-US" sz="1800" dirty="0">
                <a:latin typeface="Rockwell" panose="02060603020205020403" pitchFamily="18" charset="0"/>
              </a:rPr>
              <a:t>Expensive in long term</a:t>
            </a:r>
          </a:p>
        </p:txBody>
      </p:sp>
    </p:spTree>
    <p:extLst>
      <p:ext uri="{BB962C8B-B14F-4D97-AF65-F5344CB8AC3E}">
        <p14:creationId xmlns:p14="http://schemas.microsoft.com/office/powerpoint/2010/main" val="232467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42F09-F71F-1B75-B88B-608B226806E2}"/>
              </a:ext>
            </a:extLst>
          </p:cNvPr>
          <p:cNvSpPr>
            <a:spLocks noGrp="1"/>
          </p:cNvSpPr>
          <p:nvPr>
            <p:ph type="title"/>
          </p:nvPr>
        </p:nvSpPr>
        <p:spPr>
          <a:xfrm>
            <a:off x="540450" y="-109264"/>
            <a:ext cx="8100559" cy="1325563"/>
          </a:xfrm>
        </p:spPr>
        <p:txBody>
          <a:bodyPr>
            <a:normAutofit/>
          </a:bodyPr>
          <a:lstStyle/>
          <a:p>
            <a:r>
              <a:rPr lang="en-US" sz="3600" dirty="0">
                <a:latin typeface="Rockwell" panose="02060603020205020403" pitchFamily="18" charset="0"/>
              </a:rPr>
              <a:t>On Premise Cost</a:t>
            </a:r>
          </a:p>
        </p:txBody>
      </p:sp>
      <p:sp>
        <p:nvSpPr>
          <p:cNvPr id="3" name="Content Placeholder 2">
            <a:extLst>
              <a:ext uri="{FF2B5EF4-FFF2-40B4-BE49-F238E27FC236}">
                <a16:creationId xmlns:a16="http://schemas.microsoft.com/office/drawing/2014/main" id="{08B4484D-511B-79D1-CE52-E3214CFF7ADD}"/>
              </a:ext>
            </a:extLst>
          </p:cNvPr>
          <p:cNvSpPr>
            <a:spLocks noGrp="1"/>
          </p:cNvSpPr>
          <p:nvPr>
            <p:ph idx="4294967295"/>
          </p:nvPr>
        </p:nvSpPr>
        <p:spPr>
          <a:xfrm>
            <a:off x="692727" y="1407824"/>
            <a:ext cx="9407236" cy="1224539"/>
          </a:xfrm>
        </p:spPr>
        <p:txBody>
          <a:bodyPr>
            <a:normAutofit/>
          </a:bodyPr>
          <a:lstStyle/>
          <a:p>
            <a:pPr marL="0" indent="0">
              <a:buNone/>
            </a:pPr>
            <a:r>
              <a:rPr lang="en-US" sz="1800" i="0" dirty="0">
                <a:solidFill>
                  <a:srgbClr val="150404"/>
                </a:solidFill>
                <a:effectLst/>
                <a:latin typeface="Rockwell" panose="02060603020205020403" pitchFamily="18" charset="0"/>
              </a:rPr>
              <a:t>NVIDIA A100 80 GB - $18,000</a:t>
            </a:r>
          </a:p>
          <a:p>
            <a:pPr marL="0" indent="0">
              <a:buNone/>
            </a:pPr>
            <a:r>
              <a:rPr lang="en-US" sz="1800" dirty="0">
                <a:solidFill>
                  <a:srgbClr val="150404"/>
                </a:solidFill>
                <a:latin typeface="Rockwell" panose="02060603020205020403" pitchFamily="18" charset="0"/>
              </a:rPr>
              <a:t>Server/Storage – Yet to determine</a:t>
            </a:r>
            <a:endParaRPr lang="en-US" sz="1800" i="0" dirty="0">
              <a:solidFill>
                <a:srgbClr val="150404"/>
              </a:solidFill>
              <a:effectLst/>
              <a:latin typeface="Rockwell" panose="02060603020205020403" pitchFamily="18" charset="0"/>
            </a:endParaRPr>
          </a:p>
        </p:txBody>
      </p:sp>
    </p:spTree>
    <p:extLst>
      <p:ext uri="{BB962C8B-B14F-4D97-AF65-F5344CB8AC3E}">
        <p14:creationId xmlns:p14="http://schemas.microsoft.com/office/powerpoint/2010/main" val="1235752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47120-F998-F6CD-47C3-07375ABC93A6}"/>
              </a:ext>
            </a:extLst>
          </p:cNvPr>
          <p:cNvSpPr>
            <a:spLocks noGrp="1"/>
          </p:cNvSpPr>
          <p:nvPr>
            <p:ph type="title"/>
          </p:nvPr>
        </p:nvSpPr>
        <p:spPr>
          <a:xfrm>
            <a:off x="512741" y="-150827"/>
            <a:ext cx="9995416" cy="1259192"/>
          </a:xfrm>
        </p:spPr>
        <p:txBody>
          <a:bodyPr>
            <a:normAutofit/>
          </a:bodyPr>
          <a:lstStyle/>
          <a:p>
            <a:r>
              <a:rPr lang="en-US" sz="3600" dirty="0">
                <a:latin typeface="Rockwell" panose="02060603020205020403" pitchFamily="18" charset="0"/>
              </a:rPr>
              <a:t>On Premise Advantages/Disadvantages</a:t>
            </a:r>
          </a:p>
        </p:txBody>
      </p:sp>
      <p:sp>
        <p:nvSpPr>
          <p:cNvPr id="3" name="Content Placeholder 2">
            <a:extLst>
              <a:ext uri="{FF2B5EF4-FFF2-40B4-BE49-F238E27FC236}">
                <a16:creationId xmlns:a16="http://schemas.microsoft.com/office/drawing/2014/main" id="{E1031228-DEF9-3628-76D5-B17B07FE8E44}"/>
              </a:ext>
            </a:extLst>
          </p:cNvPr>
          <p:cNvSpPr>
            <a:spLocks noGrp="1"/>
          </p:cNvSpPr>
          <p:nvPr>
            <p:ph idx="4294967295"/>
          </p:nvPr>
        </p:nvSpPr>
        <p:spPr>
          <a:xfrm>
            <a:off x="741857" y="1108365"/>
            <a:ext cx="9766300" cy="4156075"/>
          </a:xfrm>
        </p:spPr>
        <p:txBody>
          <a:bodyPr>
            <a:normAutofit/>
          </a:bodyPr>
          <a:lstStyle/>
          <a:p>
            <a:pPr marL="0" indent="0">
              <a:buNone/>
            </a:pPr>
            <a:r>
              <a:rPr lang="en-US" sz="1800" b="1" dirty="0">
                <a:latin typeface="Rockwell" panose="02060603020205020403" pitchFamily="18" charset="0"/>
              </a:rPr>
              <a:t>PROS:</a:t>
            </a:r>
          </a:p>
          <a:p>
            <a:r>
              <a:rPr lang="en-US" sz="1800" dirty="0">
                <a:latin typeface="Rockwell" panose="02060603020205020403" pitchFamily="18" charset="0"/>
              </a:rPr>
              <a:t>Less expensive in long run</a:t>
            </a:r>
          </a:p>
          <a:p>
            <a:pPr marL="0" indent="0">
              <a:buNone/>
            </a:pPr>
            <a:r>
              <a:rPr lang="en-US" sz="1800" b="1" dirty="0">
                <a:latin typeface="Rockwell" panose="02060603020205020403" pitchFamily="18" charset="0"/>
              </a:rPr>
              <a:t>CONS:</a:t>
            </a:r>
            <a:endParaRPr lang="en-US" sz="1800" dirty="0">
              <a:latin typeface="Rockwell" panose="02060603020205020403" pitchFamily="18" charset="0"/>
            </a:endParaRPr>
          </a:p>
          <a:p>
            <a:r>
              <a:rPr lang="en-US" sz="1800" dirty="0">
                <a:latin typeface="Rockwell" panose="02060603020205020403" pitchFamily="18" charset="0"/>
              </a:rPr>
              <a:t>Shipping delays.</a:t>
            </a:r>
          </a:p>
          <a:p>
            <a:r>
              <a:rPr lang="en-US" sz="1800" dirty="0">
                <a:latin typeface="Rockwell" panose="02060603020205020403" pitchFamily="18" charset="0"/>
              </a:rPr>
              <a:t>Difficult to scale.</a:t>
            </a:r>
          </a:p>
          <a:p>
            <a:r>
              <a:rPr lang="en-US" sz="1800" dirty="0">
                <a:latin typeface="Rockwell" panose="02060603020205020403" pitchFamily="18" charset="0"/>
              </a:rPr>
              <a:t>Might require cooling system.</a:t>
            </a:r>
          </a:p>
          <a:p>
            <a:r>
              <a:rPr lang="en-US" sz="1800" dirty="0">
                <a:latin typeface="Rockwell" panose="02060603020205020403" pitchFamily="18" charset="0"/>
              </a:rPr>
              <a:t>Limited GPU support in Virtual Box.</a:t>
            </a:r>
          </a:p>
        </p:txBody>
      </p:sp>
    </p:spTree>
    <p:extLst>
      <p:ext uri="{BB962C8B-B14F-4D97-AF65-F5344CB8AC3E}">
        <p14:creationId xmlns:p14="http://schemas.microsoft.com/office/powerpoint/2010/main" val="1869846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4AA2F-BEF5-237C-95E9-95F1E664E620}"/>
              </a:ext>
            </a:extLst>
          </p:cNvPr>
          <p:cNvSpPr>
            <a:spLocks noGrp="1"/>
          </p:cNvSpPr>
          <p:nvPr>
            <p:ph type="title"/>
          </p:nvPr>
        </p:nvSpPr>
        <p:spPr>
          <a:xfrm>
            <a:off x="471178" y="0"/>
            <a:ext cx="11457584" cy="1325563"/>
          </a:xfrm>
        </p:spPr>
        <p:txBody>
          <a:bodyPr>
            <a:normAutofit/>
          </a:bodyPr>
          <a:lstStyle/>
          <a:p>
            <a:r>
              <a:rPr lang="en-IN" sz="2800" dirty="0">
                <a:latin typeface="Rockwell" panose="02060603020205020403" pitchFamily="18" charset="0"/>
              </a:rPr>
              <a:t> Project Plan ( Text Generation and Conversational Use Cases)</a:t>
            </a:r>
          </a:p>
        </p:txBody>
      </p:sp>
      <p:graphicFrame>
        <p:nvGraphicFramePr>
          <p:cNvPr id="4" name="Content Placeholder 3">
            <a:extLst>
              <a:ext uri="{FF2B5EF4-FFF2-40B4-BE49-F238E27FC236}">
                <a16:creationId xmlns:a16="http://schemas.microsoft.com/office/drawing/2014/main" id="{F58F3F6E-0B97-37A2-4634-E0DF9EF3B158}"/>
              </a:ext>
            </a:extLst>
          </p:cNvPr>
          <p:cNvGraphicFramePr>
            <a:graphicFrameLocks noGrp="1"/>
          </p:cNvGraphicFramePr>
          <p:nvPr>
            <p:ph idx="4294967295"/>
            <p:extLst>
              <p:ext uri="{D42A27DB-BD31-4B8C-83A1-F6EECF244321}">
                <p14:modId xmlns:p14="http://schemas.microsoft.com/office/powerpoint/2010/main" val="5200037"/>
              </p:ext>
            </p:extLst>
          </p:nvPr>
        </p:nvGraphicFramePr>
        <p:xfrm>
          <a:off x="623454" y="1325563"/>
          <a:ext cx="11305308" cy="1934845"/>
        </p:xfrm>
        <a:graphic>
          <a:graphicData uri="http://schemas.openxmlformats.org/drawingml/2006/table">
            <a:tbl>
              <a:tblPr firstRow="1" bandRow="1">
                <a:tableStyleId>{5C22544A-7EE6-4342-B048-85BDC9FD1C3A}</a:tableStyleId>
              </a:tblPr>
              <a:tblGrid>
                <a:gridCol w="1043081">
                  <a:extLst>
                    <a:ext uri="{9D8B030D-6E8A-4147-A177-3AD203B41FA5}">
                      <a16:colId xmlns:a16="http://schemas.microsoft.com/office/drawing/2014/main" val="3712522281"/>
                    </a:ext>
                  </a:extLst>
                </a:gridCol>
                <a:gridCol w="4609573">
                  <a:extLst>
                    <a:ext uri="{9D8B030D-6E8A-4147-A177-3AD203B41FA5}">
                      <a16:colId xmlns:a16="http://schemas.microsoft.com/office/drawing/2014/main" val="2761623948"/>
                    </a:ext>
                  </a:extLst>
                </a:gridCol>
                <a:gridCol w="2826327">
                  <a:extLst>
                    <a:ext uri="{9D8B030D-6E8A-4147-A177-3AD203B41FA5}">
                      <a16:colId xmlns:a16="http://schemas.microsoft.com/office/drawing/2014/main" val="2326459921"/>
                    </a:ext>
                  </a:extLst>
                </a:gridCol>
                <a:gridCol w="2826327">
                  <a:extLst>
                    <a:ext uri="{9D8B030D-6E8A-4147-A177-3AD203B41FA5}">
                      <a16:colId xmlns:a16="http://schemas.microsoft.com/office/drawing/2014/main" val="2707691406"/>
                    </a:ext>
                  </a:extLst>
                </a:gridCol>
              </a:tblGrid>
              <a:tr h="370840">
                <a:tc>
                  <a:txBody>
                    <a:bodyPr/>
                    <a:lstStyle/>
                    <a:p>
                      <a:pPr marL="0" algn="l" defTabSz="914400" rtl="0" eaLnBrk="1" fontAlgn="b" latinLnBrk="0" hangingPunct="1"/>
                      <a:r>
                        <a:rPr lang="en-IN" sz="1200" b="1" i="0" u="none" strike="noStrike" kern="1200" dirty="0">
                          <a:solidFill>
                            <a:srgbClr val="000000"/>
                          </a:solidFill>
                          <a:effectLst/>
                          <a:latin typeface="Rockwell" panose="02060603020205020403" pitchFamily="18" charset="0"/>
                          <a:ea typeface="+mn-ea"/>
                          <a:cs typeface="+mn-cs"/>
                        </a:rPr>
                        <a:t>Sr. No</a:t>
                      </a:r>
                    </a:p>
                  </a:txBody>
                  <a:tcPr marL="9525" marR="9525" marT="9525" marB="0" anchor="b"/>
                </a:tc>
                <a:tc>
                  <a:txBody>
                    <a:bodyPr/>
                    <a:lstStyle/>
                    <a:p>
                      <a:pPr marL="0" algn="l" defTabSz="914400" rtl="0" eaLnBrk="1" fontAlgn="b" latinLnBrk="0" hangingPunct="1"/>
                      <a:r>
                        <a:rPr lang="en-IN" sz="1200" b="1" i="0" u="none" strike="noStrike" kern="1200" dirty="0">
                          <a:solidFill>
                            <a:srgbClr val="000000"/>
                          </a:solidFill>
                          <a:effectLst/>
                          <a:latin typeface="Rockwell" panose="02060603020205020403" pitchFamily="18" charset="0"/>
                          <a:ea typeface="+mn-ea"/>
                          <a:cs typeface="+mn-cs"/>
                        </a:rPr>
                        <a:t>Name of  Task</a:t>
                      </a:r>
                    </a:p>
                  </a:txBody>
                  <a:tcPr marL="9525" marR="9525" marT="9525" marB="0" anchor="b"/>
                </a:tc>
                <a:tc>
                  <a:txBody>
                    <a:bodyPr/>
                    <a:lstStyle/>
                    <a:p>
                      <a:pPr algn="l" fontAlgn="b"/>
                      <a:r>
                        <a:rPr lang="en-IN" sz="1200" b="1" i="0" u="none" strike="noStrike" dirty="0">
                          <a:solidFill>
                            <a:srgbClr val="000000"/>
                          </a:solidFill>
                          <a:effectLst/>
                          <a:latin typeface="Rockwell" panose="02060603020205020403" pitchFamily="18" charset="0"/>
                        </a:rPr>
                        <a:t>Subtasks</a:t>
                      </a:r>
                    </a:p>
                  </a:txBody>
                  <a:tcPr marL="9525" marR="9525" marT="9525" marB="0" anchor="b"/>
                </a:tc>
                <a:tc>
                  <a:txBody>
                    <a:bodyPr/>
                    <a:lstStyle/>
                    <a:p>
                      <a:pPr algn="l" fontAlgn="b"/>
                      <a:r>
                        <a:rPr lang="en-US" sz="1200" b="1" i="0" u="none" strike="noStrike" dirty="0">
                          <a:solidFill>
                            <a:srgbClr val="000000"/>
                          </a:solidFill>
                          <a:effectLst/>
                          <a:latin typeface="Rockwell" panose="02060603020205020403" pitchFamily="18" charset="0"/>
                        </a:rPr>
                        <a:t>Days Required to Complete the task</a:t>
                      </a:r>
                    </a:p>
                  </a:txBody>
                  <a:tcPr marL="9525" marR="9525" marT="9525" marB="0" anchor="b"/>
                </a:tc>
                <a:extLst>
                  <a:ext uri="{0D108BD9-81ED-4DB2-BD59-A6C34878D82A}">
                    <a16:rowId xmlns:a16="http://schemas.microsoft.com/office/drawing/2014/main" val="4099464853"/>
                  </a:ext>
                </a:extLst>
              </a:tr>
              <a:tr h="285565">
                <a:tc rowSpan="2">
                  <a:txBody>
                    <a:bodyPr/>
                    <a:lstStyle/>
                    <a:p>
                      <a:pPr algn="ctr" fontAlgn="b"/>
                      <a:r>
                        <a:rPr lang="en-US" sz="1200" b="0" i="0" u="none" strike="noStrike" dirty="0">
                          <a:solidFill>
                            <a:srgbClr val="000000"/>
                          </a:solidFill>
                          <a:effectLst/>
                          <a:latin typeface="Rockwell" panose="02060603020205020403" pitchFamily="18" charset="0"/>
                        </a:rPr>
                        <a:t>1</a:t>
                      </a:r>
                    </a:p>
                  </a:txBody>
                  <a:tcPr marL="9525" marR="9525" marT="9525" marB="0" anchor="b"/>
                </a:tc>
                <a:tc rowSpan="2">
                  <a:txBody>
                    <a:bodyPr/>
                    <a:lstStyle/>
                    <a:p>
                      <a:pPr algn="l" fontAlgn="b"/>
                      <a:r>
                        <a:rPr lang="en-US" sz="1200" b="0" i="0" u="none" strike="noStrike" dirty="0">
                          <a:solidFill>
                            <a:srgbClr val="000000"/>
                          </a:solidFill>
                          <a:effectLst/>
                          <a:latin typeface="Rockwell" panose="02060603020205020403" pitchFamily="18" charset="0"/>
                        </a:rPr>
                        <a:t>Analysis of Vector DB and Embedding Models</a:t>
                      </a:r>
                    </a:p>
                  </a:txBody>
                  <a:tcPr marL="9525" marR="9525" marT="9525" marB="0" anchor="b"/>
                </a:tc>
                <a:tc>
                  <a:txBody>
                    <a:bodyPr/>
                    <a:lstStyle/>
                    <a:p>
                      <a:pPr marL="0" algn="l" defTabSz="914400" rtl="0" eaLnBrk="1" fontAlgn="b" latinLnBrk="0" hangingPunct="1"/>
                      <a:r>
                        <a:rPr lang="en-US" sz="1200" b="0" i="0" u="none" strike="noStrike" kern="1200" dirty="0">
                          <a:solidFill>
                            <a:srgbClr val="000000"/>
                          </a:solidFill>
                          <a:effectLst/>
                          <a:latin typeface="Rockwell" panose="02060603020205020403" pitchFamily="18" charset="0"/>
                          <a:ea typeface="+mn-ea"/>
                          <a:cs typeface="+mn-cs"/>
                        </a:rPr>
                        <a:t>Analysis (through Experimentation) of Different Opensource Vector Embeddings Store and Finalizing most Efficient store</a:t>
                      </a:r>
                    </a:p>
                  </a:txBody>
                  <a:tcPr marL="9525" marR="9525" marT="9525" marB="0" anchor="b"/>
                </a:tc>
                <a:tc>
                  <a:txBody>
                    <a:bodyPr/>
                    <a:lstStyle/>
                    <a:p>
                      <a:r>
                        <a:rPr lang="en-IN" sz="1600" dirty="0"/>
                        <a:t> </a:t>
                      </a:r>
                      <a:r>
                        <a:rPr lang="en-IN" sz="1200" b="0" i="0" u="none" strike="noStrike" kern="1200" dirty="0">
                          <a:solidFill>
                            <a:srgbClr val="000000"/>
                          </a:solidFill>
                          <a:effectLst/>
                          <a:latin typeface="Rockwell" panose="02060603020205020403" pitchFamily="18" charset="0"/>
                          <a:ea typeface="+mn-ea"/>
                          <a:cs typeface="+mn-cs"/>
                        </a:rPr>
                        <a:t>15 Days</a:t>
                      </a:r>
                    </a:p>
                  </a:txBody>
                  <a:tcPr/>
                </a:tc>
                <a:extLst>
                  <a:ext uri="{0D108BD9-81ED-4DB2-BD59-A6C34878D82A}">
                    <a16:rowId xmlns:a16="http://schemas.microsoft.com/office/drawing/2014/main" val="1779750302"/>
                  </a:ext>
                </a:extLst>
              </a:tr>
              <a:tr h="285565">
                <a:tc vMerge="1">
                  <a:txBody>
                    <a:bodyPr/>
                    <a:lstStyle/>
                    <a:p>
                      <a:endParaRPr lang="en-IN"/>
                    </a:p>
                  </a:txBody>
                  <a:tcPr/>
                </a:tc>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lvl="0" indent="0" algn="l" defTabSz="633413" rtl="0" eaLnBrk="1" fontAlgn="b"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effectLst/>
                          <a:latin typeface="Rockwell" panose="02060603020205020403" pitchFamily="18" charset="0"/>
                          <a:ea typeface="+mn-ea"/>
                          <a:cs typeface="+mn-cs"/>
                        </a:rPr>
                        <a:t>Analysis (through experimentation) of Different Opensource Embedding Models and Finalizing most Embedding Model</a:t>
                      </a:r>
                      <a:endParaRPr lang="en-IN" sz="1200" b="0" i="0" u="none" strike="noStrike" kern="1200" dirty="0">
                        <a:solidFill>
                          <a:srgbClr val="000000"/>
                        </a:solidFill>
                        <a:effectLst/>
                        <a:latin typeface="Rockwell" panose="02060603020205020403" pitchFamily="18" charset="0"/>
                        <a:ea typeface="+mn-ea"/>
                        <a:cs typeface="+mn-cs"/>
                      </a:endParaRPr>
                    </a:p>
                  </a:txBody>
                  <a:tcPr>
                    <a:solidFill>
                      <a:srgbClr val="F2F2F2"/>
                    </a:solidFill>
                  </a:tcPr>
                </a:tc>
                <a:tc>
                  <a:txBody>
                    <a:bodyPr/>
                    <a:lstStyle/>
                    <a:p>
                      <a:r>
                        <a:rPr lang="en-IN" sz="1200" b="0" i="0" u="none" strike="noStrike" kern="1200" dirty="0">
                          <a:solidFill>
                            <a:srgbClr val="000000"/>
                          </a:solidFill>
                          <a:effectLst/>
                          <a:latin typeface="Rockwell" panose="02060603020205020403" pitchFamily="18" charset="0"/>
                          <a:ea typeface="+mn-ea"/>
                          <a:cs typeface="+mn-cs"/>
                        </a:rPr>
                        <a:t>15 Days</a:t>
                      </a:r>
                    </a:p>
                  </a:txBody>
                  <a:tcPr>
                    <a:solidFill>
                      <a:srgbClr val="F2F2F2"/>
                    </a:solidFill>
                  </a:tcPr>
                </a:tc>
                <a:extLst>
                  <a:ext uri="{0D108BD9-81ED-4DB2-BD59-A6C34878D82A}">
                    <a16:rowId xmlns:a16="http://schemas.microsoft.com/office/drawing/2014/main" val="2210279878"/>
                  </a:ext>
                </a:extLst>
              </a:tr>
            </a:tbl>
          </a:graphicData>
        </a:graphic>
      </p:graphicFrame>
    </p:spTree>
    <p:extLst>
      <p:ext uri="{BB962C8B-B14F-4D97-AF65-F5344CB8AC3E}">
        <p14:creationId xmlns:p14="http://schemas.microsoft.com/office/powerpoint/2010/main" val="3158356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a:extLst>
              <a:ext uri="{FF2B5EF4-FFF2-40B4-BE49-F238E27FC236}">
                <a16:creationId xmlns:a16="http://schemas.microsoft.com/office/drawing/2014/main" id="{2ACC7695-18ED-BFDA-3A44-D3311D8D695D}"/>
              </a:ext>
            </a:extLst>
          </p:cNvPr>
          <p:cNvGraphicFramePr>
            <a:graphicFrameLocks/>
          </p:cNvGraphicFramePr>
          <p:nvPr>
            <p:extLst>
              <p:ext uri="{D42A27DB-BD31-4B8C-83A1-F6EECF244321}">
                <p14:modId xmlns:p14="http://schemas.microsoft.com/office/powerpoint/2010/main" val="859456059"/>
              </p:ext>
            </p:extLst>
          </p:nvPr>
        </p:nvGraphicFramePr>
        <p:xfrm>
          <a:off x="623454" y="318656"/>
          <a:ext cx="11305308" cy="6017351"/>
        </p:xfrm>
        <a:graphic>
          <a:graphicData uri="http://schemas.openxmlformats.org/drawingml/2006/table">
            <a:tbl>
              <a:tblPr firstRow="1" bandRow="1">
                <a:tableStyleId>{5C22544A-7EE6-4342-B048-85BDC9FD1C3A}</a:tableStyleId>
              </a:tblPr>
              <a:tblGrid>
                <a:gridCol w="923574">
                  <a:extLst>
                    <a:ext uri="{9D8B030D-6E8A-4147-A177-3AD203B41FA5}">
                      <a16:colId xmlns:a16="http://schemas.microsoft.com/office/drawing/2014/main" val="1328220036"/>
                    </a:ext>
                  </a:extLst>
                </a:gridCol>
                <a:gridCol w="4729080">
                  <a:extLst>
                    <a:ext uri="{9D8B030D-6E8A-4147-A177-3AD203B41FA5}">
                      <a16:colId xmlns:a16="http://schemas.microsoft.com/office/drawing/2014/main" val="2761623948"/>
                    </a:ext>
                  </a:extLst>
                </a:gridCol>
                <a:gridCol w="2851105">
                  <a:extLst>
                    <a:ext uri="{9D8B030D-6E8A-4147-A177-3AD203B41FA5}">
                      <a16:colId xmlns:a16="http://schemas.microsoft.com/office/drawing/2014/main" val="2326459921"/>
                    </a:ext>
                  </a:extLst>
                </a:gridCol>
                <a:gridCol w="2801549">
                  <a:extLst>
                    <a:ext uri="{9D8B030D-6E8A-4147-A177-3AD203B41FA5}">
                      <a16:colId xmlns:a16="http://schemas.microsoft.com/office/drawing/2014/main" val="2707691406"/>
                    </a:ext>
                  </a:extLst>
                </a:gridCol>
              </a:tblGrid>
              <a:tr h="373598">
                <a:tc>
                  <a:txBody>
                    <a:bodyPr/>
                    <a:lstStyle/>
                    <a:p>
                      <a:pPr marL="0" algn="l" defTabSz="914400" rtl="0" eaLnBrk="1" fontAlgn="b" latinLnBrk="0" hangingPunct="1"/>
                      <a:r>
                        <a:rPr lang="en-IN" sz="1200" b="1" i="0" u="none" strike="noStrike" kern="1200" dirty="0">
                          <a:solidFill>
                            <a:srgbClr val="000000"/>
                          </a:solidFill>
                          <a:effectLst/>
                          <a:latin typeface="Rockwell" panose="02060603020205020403" pitchFamily="18" charset="0"/>
                          <a:ea typeface="+mn-ea"/>
                          <a:cs typeface="+mn-cs"/>
                        </a:rPr>
                        <a:t> Sr. No</a:t>
                      </a:r>
                    </a:p>
                  </a:txBody>
                  <a:tcPr marL="7784" marR="7784" marT="7784" marB="0" anchor="b"/>
                </a:tc>
                <a:tc>
                  <a:txBody>
                    <a:bodyPr/>
                    <a:lstStyle/>
                    <a:p>
                      <a:pPr marL="0" algn="l" defTabSz="914400" rtl="0" eaLnBrk="1" fontAlgn="b" latinLnBrk="0" hangingPunct="1"/>
                      <a:r>
                        <a:rPr lang="en-IN" sz="1200" b="1" i="0" u="none" strike="noStrike" kern="1200" dirty="0">
                          <a:solidFill>
                            <a:srgbClr val="000000"/>
                          </a:solidFill>
                          <a:effectLst/>
                          <a:latin typeface="Rockwell" panose="02060603020205020403" pitchFamily="18" charset="0"/>
                          <a:ea typeface="+mn-ea"/>
                          <a:cs typeface="+mn-cs"/>
                        </a:rPr>
                        <a:t>Name of  Task</a:t>
                      </a:r>
                    </a:p>
                  </a:txBody>
                  <a:tcPr marL="7784" marR="7784" marT="7784" marB="0" anchor="b"/>
                </a:tc>
                <a:tc>
                  <a:txBody>
                    <a:bodyPr/>
                    <a:lstStyle/>
                    <a:p>
                      <a:pPr algn="l" fontAlgn="b"/>
                      <a:r>
                        <a:rPr lang="en-IN" sz="1200" b="1" i="0" u="none" strike="noStrike" dirty="0">
                          <a:solidFill>
                            <a:srgbClr val="000000"/>
                          </a:solidFill>
                          <a:effectLst/>
                          <a:latin typeface="Rockwell" panose="02060603020205020403" pitchFamily="18" charset="0"/>
                        </a:rPr>
                        <a:t>Subtasks</a:t>
                      </a:r>
                    </a:p>
                  </a:txBody>
                  <a:tcPr marL="7784" marR="7784" marT="7784" marB="0" anchor="b"/>
                </a:tc>
                <a:tc>
                  <a:txBody>
                    <a:bodyPr/>
                    <a:lstStyle/>
                    <a:p>
                      <a:pPr algn="l" fontAlgn="b"/>
                      <a:r>
                        <a:rPr lang="en-US" sz="1200" b="1" i="0" u="none" strike="noStrike" dirty="0">
                          <a:solidFill>
                            <a:srgbClr val="000000"/>
                          </a:solidFill>
                          <a:effectLst/>
                          <a:latin typeface="Rockwell" panose="02060603020205020403" pitchFamily="18" charset="0"/>
                        </a:rPr>
                        <a:t>Days Required to Complete the task</a:t>
                      </a:r>
                    </a:p>
                  </a:txBody>
                  <a:tcPr marL="7784" marR="7784" marT="7784" marB="0" anchor="b"/>
                </a:tc>
                <a:extLst>
                  <a:ext uri="{0D108BD9-81ED-4DB2-BD59-A6C34878D82A}">
                    <a16:rowId xmlns:a16="http://schemas.microsoft.com/office/drawing/2014/main" val="4099464853"/>
                  </a:ext>
                </a:extLst>
              </a:tr>
              <a:tr h="1104481">
                <a:tc rowSpan="8">
                  <a:txBody>
                    <a:bodyPr/>
                    <a:lstStyle/>
                    <a:p>
                      <a:pPr algn="ctr" fontAlgn="b"/>
                      <a:r>
                        <a:rPr lang="en-US" sz="1200" b="0" i="0" u="none" strike="noStrike" dirty="0">
                          <a:solidFill>
                            <a:srgbClr val="000000"/>
                          </a:solidFill>
                          <a:effectLst/>
                          <a:latin typeface="Rockwell" panose="02060603020205020403" pitchFamily="18" charset="0"/>
                        </a:rPr>
                        <a:t>2</a:t>
                      </a:r>
                    </a:p>
                  </a:txBody>
                  <a:tcPr marL="74729" marR="74729" marT="37365" marB="37365" anchor="b"/>
                </a:tc>
                <a:tc rowSpan="8">
                  <a:txBody>
                    <a:bodyPr/>
                    <a:lstStyle/>
                    <a:p>
                      <a:pPr algn="l" fontAlgn="b"/>
                      <a:r>
                        <a:rPr lang="en-US" sz="1200" b="0" i="0" u="none" strike="noStrike" dirty="0">
                          <a:solidFill>
                            <a:srgbClr val="000000"/>
                          </a:solidFill>
                          <a:effectLst/>
                          <a:latin typeface="Rockwell" panose="02060603020205020403" pitchFamily="18" charset="0"/>
                        </a:rPr>
                        <a:t>Implementation of GEN AI-Chatbot- Text Generation over Complete Kapture Documents- All Domain Documents(RAG approach)</a:t>
                      </a:r>
                    </a:p>
                  </a:txBody>
                  <a:tcPr marL="7784" marR="7784" marT="7784" marB="0" anchor="b"/>
                </a:tc>
                <a:tc>
                  <a:txBody>
                    <a:bodyPr/>
                    <a:lstStyle/>
                    <a:p>
                      <a:pPr marL="0" algn="l" defTabSz="914400" rtl="0" eaLnBrk="1" fontAlgn="b" latinLnBrk="0" hangingPunct="1"/>
                      <a:r>
                        <a:rPr lang="en-US" sz="1200" b="0" i="0" u="none" strike="noStrike" kern="1200" dirty="0">
                          <a:solidFill>
                            <a:srgbClr val="000000"/>
                          </a:solidFill>
                          <a:effectLst/>
                          <a:latin typeface="Rockwell" panose="02060603020205020403" pitchFamily="18" charset="0"/>
                          <a:ea typeface="+mn-ea"/>
                          <a:cs typeface="+mn-cs"/>
                        </a:rPr>
                        <a:t>Installation of required Libraries in GPU Cloud environment/Dependencies resolvation(e.g. TensorFlow, PyTorch, Docker)</a:t>
                      </a:r>
                    </a:p>
                    <a:p>
                      <a:pPr marL="0" algn="l" defTabSz="914400" rtl="0" eaLnBrk="1" fontAlgn="b" latinLnBrk="0" hangingPunct="1"/>
                      <a:endParaRPr lang="en-US" sz="1200" b="0" i="0" u="none" strike="noStrike" kern="1200" dirty="0">
                        <a:solidFill>
                          <a:srgbClr val="000000"/>
                        </a:solidFill>
                        <a:effectLst/>
                        <a:latin typeface="Rockwell" panose="02060603020205020403" pitchFamily="18" charset="0"/>
                        <a:ea typeface="+mn-ea"/>
                        <a:cs typeface="+mn-cs"/>
                      </a:endParaRPr>
                    </a:p>
                  </a:txBody>
                  <a:tcPr marL="7784" marR="7784" marT="7784" marB="0" anchor="b"/>
                </a:tc>
                <a:tc>
                  <a:txBody>
                    <a:bodyPr/>
                    <a:lstStyle/>
                    <a:p>
                      <a:r>
                        <a:rPr lang="en-IN" sz="1200" b="0" i="0" u="none" strike="noStrike" kern="1200" dirty="0">
                          <a:solidFill>
                            <a:srgbClr val="000000"/>
                          </a:solidFill>
                          <a:effectLst/>
                          <a:latin typeface="Rockwell" panose="02060603020205020403" pitchFamily="18" charset="0"/>
                          <a:ea typeface="+mn-ea"/>
                          <a:cs typeface="+mn-cs"/>
                        </a:rPr>
                        <a:t> 5 Days</a:t>
                      </a:r>
                    </a:p>
                  </a:txBody>
                  <a:tcPr marL="74729" marR="74729" marT="37365" marB="37365"/>
                </a:tc>
                <a:extLst>
                  <a:ext uri="{0D108BD9-81ED-4DB2-BD59-A6C34878D82A}">
                    <a16:rowId xmlns:a16="http://schemas.microsoft.com/office/drawing/2014/main" val="1779750302"/>
                  </a:ext>
                </a:extLst>
              </a:tr>
              <a:tr h="739039">
                <a:tc vMerge="1">
                  <a:txBody>
                    <a:bodyPr/>
                    <a:lstStyle/>
                    <a:p>
                      <a:endParaRPr lang="en-IN"/>
                    </a:p>
                  </a:txBody>
                  <a:tcPr/>
                </a:tc>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algn="l" defTabSz="914400" rtl="0" eaLnBrk="1" fontAlgn="b" latinLnBrk="0" hangingPunct="1"/>
                      <a:r>
                        <a:rPr lang="en-US" sz="1200" b="0" i="0" u="none" strike="noStrike" kern="1200" dirty="0">
                          <a:solidFill>
                            <a:srgbClr val="000000"/>
                          </a:solidFill>
                          <a:effectLst/>
                          <a:latin typeface="Rockwell" panose="02060603020205020403" pitchFamily="18" charset="0"/>
                          <a:ea typeface="+mn-ea"/>
                          <a:cs typeface="+mn-cs"/>
                        </a:rPr>
                        <a:t>Loading all Kapture Indexed Documents in Vector DB in required format</a:t>
                      </a:r>
                    </a:p>
                    <a:p>
                      <a:pPr marL="0" algn="l" defTabSz="914400" rtl="0" eaLnBrk="1" fontAlgn="b" latinLnBrk="0" hangingPunct="1"/>
                      <a:endParaRPr lang="en-US" sz="1200" b="0" i="0" u="none" strike="noStrike" kern="1200" dirty="0">
                        <a:solidFill>
                          <a:srgbClr val="000000"/>
                        </a:solidFill>
                        <a:effectLst/>
                        <a:latin typeface="Rockwell" panose="02060603020205020403" pitchFamily="18" charset="0"/>
                        <a:ea typeface="+mn-ea"/>
                        <a:cs typeface="+mn-cs"/>
                      </a:endParaRPr>
                    </a:p>
                  </a:txBody>
                  <a:tcPr marL="7784" marR="7784" marT="7784" marB="0" anchor="b"/>
                </a:tc>
                <a:tc>
                  <a:txBody>
                    <a:bodyPr/>
                    <a:lstStyle/>
                    <a:p>
                      <a:r>
                        <a:rPr lang="en-IN" sz="1200" b="0" i="0" u="none" strike="noStrike" kern="1200" dirty="0">
                          <a:solidFill>
                            <a:srgbClr val="000000"/>
                          </a:solidFill>
                          <a:effectLst/>
                          <a:latin typeface="Rockwell" panose="02060603020205020403" pitchFamily="18" charset="0"/>
                          <a:ea typeface="+mn-ea"/>
                          <a:cs typeface="+mn-cs"/>
                        </a:rPr>
                        <a:t>10 Days</a:t>
                      </a:r>
                    </a:p>
                  </a:txBody>
                  <a:tcPr marL="74729" marR="74729" marT="37365" marB="37365"/>
                </a:tc>
                <a:extLst>
                  <a:ext uri="{0D108BD9-81ED-4DB2-BD59-A6C34878D82A}">
                    <a16:rowId xmlns:a16="http://schemas.microsoft.com/office/drawing/2014/main" val="2210279878"/>
                  </a:ext>
                </a:extLst>
              </a:tr>
              <a:tr h="739039">
                <a:tc vMerge="1">
                  <a:txBody>
                    <a:bodyPr/>
                    <a:lstStyle/>
                    <a:p>
                      <a:endParaRPr lang="en-IN"/>
                    </a:p>
                  </a:txBody>
                  <a:tcPr/>
                </a:tc>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algn="l" defTabSz="914400" rtl="0" eaLnBrk="1" fontAlgn="b" latinLnBrk="0" hangingPunct="1">
                        <a:buClr>
                          <a:srgbClr val="000000"/>
                        </a:buClr>
                        <a:buSzPts val="1100"/>
                        <a:buFont typeface="Calibri" panose="020F0502020204030204" pitchFamily="34" charset="0"/>
                        <a:buChar char="‘"/>
                      </a:pPr>
                      <a:r>
                        <a:rPr lang="en-US" sz="1200" b="0" i="0" u="none" strike="noStrike" kern="1200" dirty="0">
                          <a:solidFill>
                            <a:srgbClr val="000000"/>
                          </a:solidFill>
                          <a:effectLst/>
                          <a:latin typeface="Rockwell" panose="02060603020205020403" pitchFamily="18" charset="0"/>
                          <a:ea typeface="+mn-ea"/>
                          <a:cs typeface="+mn-cs"/>
                        </a:rPr>
                        <a:t>Convert ‘user query’ into Vector Embeddings using Embedding Model.</a:t>
                      </a:r>
                    </a:p>
                    <a:p>
                      <a:pPr marL="0" algn="l" defTabSz="914400" rtl="0" eaLnBrk="1" fontAlgn="b" latinLnBrk="0" hangingPunct="1">
                        <a:buClr>
                          <a:srgbClr val="000000"/>
                        </a:buClr>
                        <a:buSzPts val="1100"/>
                        <a:buFont typeface="Calibri" panose="020F0502020204030204" pitchFamily="34" charset="0"/>
                        <a:buChar char="‘"/>
                      </a:pPr>
                      <a:endParaRPr lang="en-IN" sz="1200" b="0" i="0" u="none" strike="noStrike" kern="1200" dirty="0">
                        <a:solidFill>
                          <a:srgbClr val="000000"/>
                        </a:solidFill>
                        <a:effectLst/>
                        <a:latin typeface="Rockwell" panose="02060603020205020403" pitchFamily="18" charset="0"/>
                        <a:ea typeface="+mn-ea"/>
                        <a:cs typeface="+mn-cs"/>
                      </a:endParaRPr>
                    </a:p>
                  </a:txBody>
                  <a:tcPr marL="7784" marR="7784" marT="7784" marB="0" anchor="b"/>
                </a:tc>
                <a:tc>
                  <a:txBody>
                    <a:bodyPr/>
                    <a:lstStyle/>
                    <a:p>
                      <a:r>
                        <a:rPr lang="en-IN" sz="1200" b="0" i="0" u="none" strike="noStrike" kern="1200" dirty="0">
                          <a:solidFill>
                            <a:srgbClr val="000000"/>
                          </a:solidFill>
                          <a:effectLst/>
                          <a:latin typeface="Rockwell" panose="02060603020205020403" pitchFamily="18" charset="0"/>
                          <a:ea typeface="+mn-ea"/>
                          <a:cs typeface="+mn-cs"/>
                        </a:rPr>
                        <a:t>5 Days</a:t>
                      </a:r>
                    </a:p>
                  </a:txBody>
                  <a:tcPr marL="74729" marR="74729" marT="37365" marB="37365"/>
                </a:tc>
                <a:extLst>
                  <a:ext uri="{0D108BD9-81ED-4DB2-BD59-A6C34878D82A}">
                    <a16:rowId xmlns:a16="http://schemas.microsoft.com/office/drawing/2014/main" val="3319207063"/>
                  </a:ext>
                </a:extLst>
              </a:tr>
              <a:tr h="556319">
                <a:tc vMerge="1">
                  <a:txBody>
                    <a:bodyPr/>
                    <a:lstStyle/>
                    <a:p>
                      <a:endParaRPr lang="en-IN"/>
                    </a:p>
                  </a:txBody>
                  <a:tcPr/>
                </a:tc>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algn="l" defTabSz="914400" rtl="0" eaLnBrk="1" fontAlgn="b" latinLnBrk="0" hangingPunct="1"/>
                      <a:r>
                        <a:rPr lang="en-IN" sz="1200" b="0" i="0" u="none" strike="noStrike" kern="1200" dirty="0">
                          <a:solidFill>
                            <a:srgbClr val="000000"/>
                          </a:solidFill>
                          <a:effectLst/>
                          <a:latin typeface="Rockwell" panose="02060603020205020403" pitchFamily="18" charset="0"/>
                          <a:ea typeface="+mn-ea"/>
                          <a:cs typeface="+mn-cs"/>
                        </a:rPr>
                        <a:t>Implementation of Retriever Algorithm</a:t>
                      </a:r>
                    </a:p>
                    <a:p>
                      <a:pPr marL="0" algn="l" defTabSz="914400" rtl="0" eaLnBrk="1" fontAlgn="b" latinLnBrk="0" hangingPunct="1"/>
                      <a:endParaRPr lang="en-IN" sz="1200" b="0" i="0" u="none" strike="noStrike" kern="1200" dirty="0">
                        <a:solidFill>
                          <a:srgbClr val="000000"/>
                        </a:solidFill>
                        <a:effectLst/>
                        <a:latin typeface="Rockwell" panose="02060603020205020403" pitchFamily="18" charset="0"/>
                        <a:ea typeface="+mn-ea"/>
                        <a:cs typeface="+mn-cs"/>
                      </a:endParaRPr>
                    </a:p>
                  </a:txBody>
                  <a:tcPr marL="7784" marR="7784" marT="7784" marB="0" anchor="b"/>
                </a:tc>
                <a:tc>
                  <a:txBody>
                    <a:bodyPr/>
                    <a:lstStyle/>
                    <a:p>
                      <a:r>
                        <a:rPr lang="en-IN" sz="1200" b="0" i="0" u="none" strike="noStrike" kern="1200" dirty="0">
                          <a:solidFill>
                            <a:srgbClr val="000000"/>
                          </a:solidFill>
                          <a:effectLst/>
                          <a:latin typeface="Rockwell" panose="02060603020205020403" pitchFamily="18" charset="0"/>
                          <a:ea typeface="+mn-ea"/>
                          <a:cs typeface="+mn-cs"/>
                        </a:rPr>
                        <a:t>10</a:t>
                      </a:r>
                    </a:p>
                  </a:txBody>
                  <a:tcPr marL="74729" marR="74729" marT="37365" marB="37365"/>
                </a:tc>
                <a:extLst>
                  <a:ext uri="{0D108BD9-81ED-4DB2-BD59-A6C34878D82A}">
                    <a16:rowId xmlns:a16="http://schemas.microsoft.com/office/drawing/2014/main" val="2539276662"/>
                  </a:ext>
                </a:extLst>
              </a:tr>
              <a:tr h="556319">
                <a:tc vMerge="1">
                  <a:txBody>
                    <a:bodyPr/>
                    <a:lstStyle/>
                    <a:p>
                      <a:endParaRPr lang="en-IN"/>
                    </a:p>
                  </a:txBody>
                  <a:tcPr/>
                </a:tc>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algn="l" defTabSz="914400" rtl="0" eaLnBrk="1" fontAlgn="b" latinLnBrk="0" hangingPunct="1"/>
                      <a:r>
                        <a:rPr lang="en-IN" sz="1200" b="0" i="0" u="none" strike="noStrike" kern="1200" dirty="0">
                          <a:solidFill>
                            <a:srgbClr val="000000"/>
                          </a:solidFill>
                          <a:effectLst/>
                          <a:latin typeface="Rockwell" panose="02060603020205020403" pitchFamily="18" charset="0"/>
                          <a:ea typeface="+mn-ea"/>
                          <a:cs typeface="+mn-cs"/>
                        </a:rPr>
                        <a:t>Implementation of Ranker Algorithm</a:t>
                      </a:r>
                    </a:p>
                    <a:p>
                      <a:pPr marL="0" algn="l" defTabSz="914400" rtl="0" eaLnBrk="1" fontAlgn="b" latinLnBrk="0" hangingPunct="1"/>
                      <a:endParaRPr lang="en-IN" sz="1200" b="0" i="0" u="none" strike="noStrike" kern="1200" dirty="0">
                        <a:solidFill>
                          <a:srgbClr val="000000"/>
                        </a:solidFill>
                        <a:effectLst/>
                        <a:latin typeface="Rockwell" panose="02060603020205020403" pitchFamily="18" charset="0"/>
                        <a:ea typeface="+mn-ea"/>
                        <a:cs typeface="+mn-cs"/>
                      </a:endParaRPr>
                    </a:p>
                  </a:txBody>
                  <a:tcPr marL="7784" marR="7784" marT="7784" marB="0" anchor="b"/>
                </a:tc>
                <a:tc>
                  <a:txBody>
                    <a:bodyPr/>
                    <a:lstStyle/>
                    <a:p>
                      <a:r>
                        <a:rPr lang="en-IN" sz="1200" b="0" i="0" u="none" strike="noStrike" kern="1200" dirty="0">
                          <a:solidFill>
                            <a:srgbClr val="000000"/>
                          </a:solidFill>
                          <a:effectLst/>
                          <a:latin typeface="Rockwell" panose="02060603020205020403" pitchFamily="18" charset="0"/>
                          <a:ea typeface="+mn-ea"/>
                          <a:cs typeface="+mn-cs"/>
                        </a:rPr>
                        <a:t>10</a:t>
                      </a:r>
                    </a:p>
                  </a:txBody>
                  <a:tcPr marL="74729" marR="74729" marT="37365" marB="37365"/>
                </a:tc>
                <a:extLst>
                  <a:ext uri="{0D108BD9-81ED-4DB2-BD59-A6C34878D82A}">
                    <a16:rowId xmlns:a16="http://schemas.microsoft.com/office/drawing/2014/main" val="2910039217"/>
                  </a:ext>
                </a:extLst>
              </a:tr>
              <a:tr h="513498">
                <a:tc vMerge="1">
                  <a:txBody>
                    <a:bodyPr/>
                    <a:lstStyle/>
                    <a:p>
                      <a:endParaRPr lang="en-IN"/>
                    </a:p>
                  </a:txBody>
                  <a:tcPr/>
                </a:tc>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algn="l" defTabSz="914400" rtl="0" eaLnBrk="1" fontAlgn="b" latinLnBrk="0" hangingPunct="1"/>
                      <a:r>
                        <a:rPr lang="en-IN" sz="1200" b="0" i="0" u="none" strike="noStrike" kern="1200" dirty="0">
                          <a:solidFill>
                            <a:srgbClr val="000000"/>
                          </a:solidFill>
                          <a:effectLst/>
                          <a:latin typeface="Rockwell" panose="02060603020205020403" pitchFamily="18" charset="0"/>
                          <a:ea typeface="+mn-ea"/>
                          <a:cs typeface="+mn-cs"/>
                        </a:rPr>
                        <a:t>Implementation of Query Engine</a:t>
                      </a:r>
                    </a:p>
                    <a:p>
                      <a:pPr marL="0" algn="l" defTabSz="914400" rtl="0" eaLnBrk="1" fontAlgn="b" latinLnBrk="0" hangingPunct="1"/>
                      <a:r>
                        <a:rPr lang="en-IN" sz="1200" b="0" i="0" u="none" strike="noStrike" kern="1200" dirty="0">
                          <a:solidFill>
                            <a:srgbClr val="000000"/>
                          </a:solidFill>
                          <a:effectLst/>
                          <a:latin typeface="Rockwell" panose="02060603020205020403" pitchFamily="18" charset="0"/>
                          <a:ea typeface="+mn-ea"/>
                          <a:cs typeface="+mn-cs"/>
                        </a:rPr>
                        <a:t>( Text Generation and Conversational both)</a:t>
                      </a:r>
                    </a:p>
                    <a:p>
                      <a:pPr marL="0" algn="l" defTabSz="914400" rtl="0" eaLnBrk="1" fontAlgn="b" latinLnBrk="0" hangingPunct="1"/>
                      <a:endParaRPr lang="en-IN" sz="1200" b="0" i="0" u="none" strike="noStrike" kern="1200" dirty="0">
                        <a:solidFill>
                          <a:srgbClr val="000000"/>
                        </a:solidFill>
                        <a:effectLst/>
                        <a:latin typeface="Rockwell" panose="02060603020205020403" pitchFamily="18" charset="0"/>
                        <a:ea typeface="+mn-ea"/>
                        <a:cs typeface="+mn-cs"/>
                      </a:endParaRPr>
                    </a:p>
                  </a:txBody>
                  <a:tcPr marL="7784" marR="7784" marT="7784" marB="0" anchor="b"/>
                </a:tc>
                <a:tc>
                  <a:txBody>
                    <a:bodyPr/>
                    <a:lstStyle/>
                    <a:p>
                      <a:r>
                        <a:rPr lang="en-IN" sz="1200" b="0" i="0" u="none" strike="noStrike" kern="1200" dirty="0">
                          <a:solidFill>
                            <a:srgbClr val="000000"/>
                          </a:solidFill>
                          <a:effectLst/>
                          <a:latin typeface="Rockwell" panose="02060603020205020403" pitchFamily="18" charset="0"/>
                          <a:ea typeface="+mn-ea"/>
                          <a:cs typeface="+mn-cs"/>
                        </a:rPr>
                        <a:t>20</a:t>
                      </a:r>
                    </a:p>
                  </a:txBody>
                  <a:tcPr marL="74729" marR="74729" marT="37365" marB="37365"/>
                </a:tc>
                <a:extLst>
                  <a:ext uri="{0D108BD9-81ED-4DB2-BD59-A6C34878D82A}">
                    <a16:rowId xmlns:a16="http://schemas.microsoft.com/office/drawing/2014/main" val="3681459287"/>
                  </a:ext>
                </a:extLst>
              </a:tr>
              <a:tr h="373598">
                <a:tc vMerge="1">
                  <a:txBody>
                    <a:bodyPr/>
                    <a:lstStyle/>
                    <a:p>
                      <a:endParaRPr lang="en-IN"/>
                    </a:p>
                  </a:txBody>
                  <a:tcPr/>
                </a:tc>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algn="l" defTabSz="914400" rtl="0" eaLnBrk="1" fontAlgn="b" latinLnBrk="0" hangingPunct="1"/>
                      <a:r>
                        <a:rPr lang="en-IN" sz="1200" b="0" i="0" u="none" strike="noStrike" kern="1200" dirty="0">
                          <a:solidFill>
                            <a:srgbClr val="000000"/>
                          </a:solidFill>
                          <a:effectLst/>
                          <a:latin typeface="Rockwell" panose="02060603020205020403" pitchFamily="18" charset="0"/>
                          <a:ea typeface="+mn-ea"/>
                          <a:cs typeface="+mn-cs"/>
                        </a:rPr>
                        <a:t>Analysis of Results</a:t>
                      </a:r>
                    </a:p>
                    <a:p>
                      <a:pPr marL="0" algn="l" defTabSz="914400" rtl="0" eaLnBrk="1" fontAlgn="b" latinLnBrk="0" hangingPunct="1"/>
                      <a:endParaRPr lang="en-IN" sz="1200" b="0" i="0" u="none" strike="noStrike" kern="1200" dirty="0">
                        <a:solidFill>
                          <a:srgbClr val="000000"/>
                        </a:solidFill>
                        <a:effectLst/>
                        <a:latin typeface="Rockwell" panose="02060603020205020403" pitchFamily="18" charset="0"/>
                        <a:ea typeface="+mn-ea"/>
                        <a:cs typeface="+mn-cs"/>
                      </a:endParaRPr>
                    </a:p>
                  </a:txBody>
                  <a:tcPr marL="7784" marR="7784" marT="7784" marB="0" anchor="b"/>
                </a:tc>
                <a:tc>
                  <a:txBody>
                    <a:bodyPr/>
                    <a:lstStyle/>
                    <a:p>
                      <a:r>
                        <a:rPr lang="en-IN" sz="1200" b="0" i="0" u="none" strike="noStrike" kern="1200" dirty="0">
                          <a:solidFill>
                            <a:srgbClr val="000000"/>
                          </a:solidFill>
                          <a:effectLst/>
                          <a:latin typeface="Rockwell" panose="02060603020205020403" pitchFamily="18" charset="0"/>
                          <a:ea typeface="+mn-ea"/>
                          <a:cs typeface="+mn-cs"/>
                        </a:rPr>
                        <a:t>7</a:t>
                      </a:r>
                    </a:p>
                  </a:txBody>
                  <a:tcPr marL="74729" marR="74729" marT="37365" marB="37365"/>
                </a:tc>
                <a:extLst>
                  <a:ext uri="{0D108BD9-81ED-4DB2-BD59-A6C34878D82A}">
                    <a16:rowId xmlns:a16="http://schemas.microsoft.com/office/drawing/2014/main" val="3365632157"/>
                  </a:ext>
                </a:extLst>
              </a:tr>
              <a:tr h="556319">
                <a:tc vMerge="1">
                  <a:txBody>
                    <a:bodyPr/>
                    <a:lstStyle/>
                    <a:p>
                      <a:endParaRPr lang="en-IN"/>
                    </a:p>
                  </a:txBody>
                  <a:tcPr/>
                </a:tc>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algn="l" defTabSz="914400" rtl="0" eaLnBrk="1" fontAlgn="b" latinLnBrk="0" hangingPunct="1"/>
                      <a:r>
                        <a:rPr lang="en-IN" sz="1200" b="0" i="0" u="none" strike="noStrike" kern="1200" dirty="0">
                          <a:solidFill>
                            <a:srgbClr val="000000"/>
                          </a:solidFill>
                          <a:effectLst/>
                          <a:latin typeface="Rockwell" panose="02060603020205020403" pitchFamily="18" charset="0"/>
                          <a:ea typeface="+mn-ea"/>
                          <a:cs typeface="+mn-cs"/>
                        </a:rPr>
                        <a:t>Rigorous Testing on Different Queries</a:t>
                      </a:r>
                    </a:p>
                    <a:p>
                      <a:pPr marL="0" algn="l" defTabSz="914400" rtl="0" eaLnBrk="1" fontAlgn="b" latinLnBrk="0" hangingPunct="1"/>
                      <a:endParaRPr lang="en-IN" sz="1200" b="0" i="0" u="none" strike="noStrike" kern="1200" dirty="0">
                        <a:solidFill>
                          <a:srgbClr val="000000"/>
                        </a:solidFill>
                        <a:effectLst/>
                        <a:latin typeface="Rockwell" panose="02060603020205020403" pitchFamily="18" charset="0"/>
                        <a:ea typeface="+mn-ea"/>
                        <a:cs typeface="+mn-cs"/>
                      </a:endParaRPr>
                    </a:p>
                  </a:txBody>
                  <a:tcPr marL="7784" marR="7784" marT="7784" marB="0" anchor="b"/>
                </a:tc>
                <a:tc>
                  <a:txBody>
                    <a:bodyPr/>
                    <a:lstStyle/>
                    <a:p>
                      <a:r>
                        <a:rPr lang="en-IN" sz="1200" b="0" i="0" u="none" strike="noStrike" kern="1200" dirty="0">
                          <a:solidFill>
                            <a:srgbClr val="000000"/>
                          </a:solidFill>
                          <a:effectLst/>
                          <a:latin typeface="Rockwell" panose="02060603020205020403" pitchFamily="18" charset="0"/>
                          <a:ea typeface="+mn-ea"/>
                          <a:cs typeface="+mn-cs"/>
                        </a:rPr>
                        <a:t>5</a:t>
                      </a:r>
                    </a:p>
                  </a:txBody>
                  <a:tcPr marL="74729" marR="74729" marT="37365" marB="37365"/>
                </a:tc>
                <a:extLst>
                  <a:ext uri="{0D108BD9-81ED-4DB2-BD59-A6C34878D82A}">
                    <a16:rowId xmlns:a16="http://schemas.microsoft.com/office/drawing/2014/main" val="2584817515"/>
                  </a:ext>
                </a:extLst>
              </a:tr>
              <a:tr h="279335">
                <a:tc>
                  <a:txBody>
                    <a:bodyPr/>
                    <a:lstStyle/>
                    <a:p>
                      <a:pPr algn="l" fontAlgn="b"/>
                      <a:endParaRPr lang="en-US" sz="1200" b="0" i="0" u="none" strike="noStrike" dirty="0">
                        <a:solidFill>
                          <a:srgbClr val="000000"/>
                        </a:solidFill>
                        <a:effectLst/>
                        <a:latin typeface="Rockwell" panose="02060603020205020403" pitchFamily="18" charset="0"/>
                      </a:endParaRPr>
                    </a:p>
                  </a:txBody>
                  <a:tcPr marL="7784" marR="7784" marT="7784" marB="0" anchor="b"/>
                </a:tc>
                <a:tc>
                  <a:txBody>
                    <a:bodyPr/>
                    <a:lstStyle/>
                    <a:p>
                      <a:pPr algn="l" fontAlgn="b"/>
                      <a:r>
                        <a:rPr lang="en-US" sz="1200" b="0" i="0" u="none" strike="noStrike" dirty="0">
                          <a:solidFill>
                            <a:srgbClr val="000000"/>
                          </a:solidFill>
                          <a:effectLst/>
                          <a:latin typeface="Rockwell" panose="02060603020205020403" pitchFamily="18" charset="0"/>
                        </a:rPr>
                        <a:t>Total Days ( Sr. No 1 +2)</a:t>
                      </a:r>
                    </a:p>
                  </a:txBody>
                  <a:tcPr marL="7784" marR="7784" marT="7784" marB="0" anchor="b"/>
                </a:tc>
                <a:tc>
                  <a:txBody>
                    <a:bodyPr/>
                    <a:lstStyle/>
                    <a:p>
                      <a:pPr marL="0" algn="l" defTabSz="914400" rtl="0" eaLnBrk="1" fontAlgn="b" latinLnBrk="0" hangingPunct="1"/>
                      <a:endParaRPr lang="en-IN" sz="1200" b="0" i="0" u="none" strike="noStrike" kern="1200" dirty="0">
                        <a:solidFill>
                          <a:srgbClr val="000000"/>
                        </a:solidFill>
                        <a:effectLst/>
                        <a:latin typeface="Rockwell" panose="02060603020205020403" pitchFamily="18" charset="0"/>
                        <a:ea typeface="+mn-ea"/>
                        <a:cs typeface="+mn-cs"/>
                      </a:endParaRPr>
                    </a:p>
                  </a:txBody>
                  <a:tcPr marL="7784" marR="7784" marT="7784" marB="0" anchor="b"/>
                </a:tc>
                <a:tc>
                  <a:txBody>
                    <a:bodyPr/>
                    <a:lstStyle/>
                    <a:p>
                      <a:r>
                        <a:rPr lang="en-IN" sz="1200" b="0" i="0" u="none" strike="noStrike" kern="1200" dirty="0">
                          <a:solidFill>
                            <a:srgbClr val="000000"/>
                          </a:solidFill>
                          <a:effectLst/>
                          <a:latin typeface="Rockwell" panose="02060603020205020403" pitchFamily="18" charset="0"/>
                          <a:ea typeface="+mn-ea"/>
                          <a:cs typeface="+mn-cs"/>
                        </a:rPr>
                        <a:t>102 Days</a:t>
                      </a:r>
                    </a:p>
                  </a:txBody>
                  <a:tcPr marL="74729" marR="74729" marT="37365" marB="37365"/>
                </a:tc>
                <a:extLst>
                  <a:ext uri="{0D108BD9-81ED-4DB2-BD59-A6C34878D82A}">
                    <a16:rowId xmlns:a16="http://schemas.microsoft.com/office/drawing/2014/main" val="3681736738"/>
                  </a:ext>
                </a:extLst>
              </a:tr>
            </a:tbl>
          </a:graphicData>
        </a:graphic>
      </p:graphicFrame>
    </p:spTree>
    <p:extLst>
      <p:ext uri="{BB962C8B-B14F-4D97-AF65-F5344CB8AC3E}">
        <p14:creationId xmlns:p14="http://schemas.microsoft.com/office/powerpoint/2010/main" val="481230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3A5BF-224F-7C5A-BC0F-0E184B114BB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2AF314C-C69F-1701-2864-3F9BD7C672C9}"/>
              </a:ext>
            </a:extLst>
          </p:cNvPr>
          <p:cNvSpPr>
            <a:spLocks noGrp="1"/>
          </p:cNvSpPr>
          <p:nvPr>
            <p:ph type="title"/>
          </p:nvPr>
        </p:nvSpPr>
        <p:spPr>
          <a:xfrm>
            <a:off x="845127" y="-299877"/>
            <a:ext cx="10737150" cy="1325563"/>
          </a:xfrm>
        </p:spPr>
        <p:txBody>
          <a:bodyPr>
            <a:normAutofit/>
          </a:bodyPr>
          <a:lstStyle/>
          <a:p>
            <a:r>
              <a:rPr lang="en-US" sz="3600" dirty="0">
                <a:latin typeface="Rockwell" panose="02060603020205020403" pitchFamily="18" charset="0"/>
              </a:rPr>
              <a:t>Automatic Knowledge Creation</a:t>
            </a:r>
            <a:endParaRPr lang="en-IN" sz="3600" dirty="0">
              <a:latin typeface="Rockwell" panose="02060603020205020403" pitchFamily="18" charset="0"/>
            </a:endParaRPr>
          </a:p>
        </p:txBody>
      </p:sp>
      <p:sp>
        <p:nvSpPr>
          <p:cNvPr id="2" name="TextBox 1">
            <a:extLst>
              <a:ext uri="{FF2B5EF4-FFF2-40B4-BE49-F238E27FC236}">
                <a16:creationId xmlns:a16="http://schemas.microsoft.com/office/drawing/2014/main" id="{F26974A5-8D1D-9753-CAD8-CE2BC059EA37}"/>
              </a:ext>
            </a:extLst>
          </p:cNvPr>
          <p:cNvSpPr txBox="1"/>
          <p:nvPr/>
        </p:nvSpPr>
        <p:spPr>
          <a:xfrm>
            <a:off x="531618" y="1025686"/>
            <a:ext cx="10895770" cy="3046988"/>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2400" b="0" i="0" u="none" strike="noStrike" kern="1200" cap="none" spc="0" normalizeH="0" baseline="0" noProof="0" dirty="0" err="1">
                <a:ln>
                  <a:noFill/>
                </a:ln>
                <a:solidFill>
                  <a:prstClr val="black"/>
                </a:solidFill>
                <a:effectLst/>
                <a:uLnTx/>
                <a:uFillTx/>
                <a:latin typeface="Rockwell" panose="02060603020205020403" pitchFamily="18" charset="0"/>
                <a:ea typeface="+mn-ea"/>
                <a:cs typeface="+mn-cs"/>
              </a:rPr>
              <a:t>Kapture</a:t>
            </a:r>
            <a:r>
              <a:rPr kumimoji="0" lang="en-IN" sz="2400" b="0"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 will automatically create knowledge articles from service tickets by mining knowledge from tickets &amp; the existing knowledge base.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2400" dirty="0">
                <a:solidFill>
                  <a:prstClr val="black"/>
                </a:solidFill>
                <a:latin typeface="Rockwell" panose="02060603020205020403" pitchFamily="18" charset="0"/>
              </a:rPr>
              <a:t>Knowledge articles are created in the format that is provided as input to Kapture.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2400" dirty="0">
                <a:solidFill>
                  <a:srgbClr val="7030A0"/>
                </a:solidFill>
                <a:latin typeface="Rockwell" panose="02060603020205020403" pitchFamily="18" charset="0"/>
              </a:rPr>
              <a:t>Knowledge base is updated with newly created Knowledge articles.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2400" dirty="0">
                <a:solidFill>
                  <a:srgbClr val="7030A0"/>
                </a:solidFill>
                <a:latin typeface="Rockwell" panose="02060603020205020403" pitchFamily="18" charset="0"/>
              </a:rPr>
              <a:t>New Knowledge article creation process can be improved over time by considering those existing knowledge base articles having higher ticket deflection rate and higher user satisfaction.</a:t>
            </a:r>
          </a:p>
        </p:txBody>
      </p:sp>
      <p:graphicFrame>
        <p:nvGraphicFramePr>
          <p:cNvPr id="4" name="Table 3">
            <a:extLst>
              <a:ext uri="{FF2B5EF4-FFF2-40B4-BE49-F238E27FC236}">
                <a16:creationId xmlns:a16="http://schemas.microsoft.com/office/drawing/2014/main" id="{AE1C621B-2A53-E229-CC2C-022D8B89143D}"/>
              </a:ext>
            </a:extLst>
          </p:cNvPr>
          <p:cNvGraphicFramePr>
            <a:graphicFrameLocks noGrp="1"/>
          </p:cNvGraphicFramePr>
          <p:nvPr>
            <p:extLst>
              <p:ext uri="{D42A27DB-BD31-4B8C-83A1-F6EECF244321}">
                <p14:modId xmlns:p14="http://schemas.microsoft.com/office/powerpoint/2010/main" val="1417765681"/>
              </p:ext>
            </p:extLst>
          </p:nvPr>
        </p:nvGraphicFramePr>
        <p:xfrm>
          <a:off x="298413" y="4607171"/>
          <a:ext cx="11595174" cy="1285240"/>
        </p:xfrm>
        <a:graphic>
          <a:graphicData uri="http://schemas.openxmlformats.org/drawingml/2006/table">
            <a:tbl>
              <a:tblPr firstRow="1" bandRow="1">
                <a:tableStyleId>{5C22544A-7EE6-4342-B048-85BDC9FD1C3A}</a:tableStyleId>
              </a:tblPr>
              <a:tblGrid>
                <a:gridCol w="3865058">
                  <a:extLst>
                    <a:ext uri="{9D8B030D-6E8A-4147-A177-3AD203B41FA5}">
                      <a16:colId xmlns:a16="http://schemas.microsoft.com/office/drawing/2014/main" val="947079353"/>
                    </a:ext>
                  </a:extLst>
                </a:gridCol>
                <a:gridCol w="3865058">
                  <a:extLst>
                    <a:ext uri="{9D8B030D-6E8A-4147-A177-3AD203B41FA5}">
                      <a16:colId xmlns:a16="http://schemas.microsoft.com/office/drawing/2014/main" val="2242527161"/>
                    </a:ext>
                  </a:extLst>
                </a:gridCol>
                <a:gridCol w="3865058">
                  <a:extLst>
                    <a:ext uri="{9D8B030D-6E8A-4147-A177-3AD203B41FA5}">
                      <a16:colId xmlns:a16="http://schemas.microsoft.com/office/drawing/2014/main" val="1949101757"/>
                    </a:ext>
                  </a:extLst>
                </a:gridCol>
              </a:tblGrid>
              <a:tr h="370840">
                <a:tc>
                  <a:txBody>
                    <a:bodyPr/>
                    <a:lstStyle/>
                    <a:p>
                      <a:r>
                        <a:rPr lang="en-US" dirty="0">
                          <a:solidFill>
                            <a:schemeClr val="tx1"/>
                          </a:solidFill>
                        </a:rPr>
                        <a:t>Input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err="1">
                          <a:solidFill>
                            <a:schemeClr val="tx1"/>
                          </a:solidFill>
                        </a:rPr>
                        <a:t>Kapture</a:t>
                      </a:r>
                      <a:r>
                        <a:rPr lang="en-US" dirty="0">
                          <a:solidFill>
                            <a:schemeClr val="tx1"/>
                          </a:solidFill>
                        </a:rPr>
                        <a:t>/Gen AI Processing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Output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3280828"/>
                  </a:ext>
                </a:extLst>
              </a:tr>
              <a:tr h="370840">
                <a:tc>
                  <a:txBody>
                    <a:bodyPr/>
                    <a:lstStyle/>
                    <a:p>
                      <a:r>
                        <a:rPr lang="en-US" dirty="0">
                          <a:solidFill>
                            <a:schemeClr val="tx1"/>
                          </a:solidFill>
                        </a:rPr>
                        <a:t>Service Tickets</a:t>
                      </a:r>
                    </a:p>
                    <a:p>
                      <a:r>
                        <a:rPr lang="en-US" dirty="0">
                          <a:solidFill>
                            <a:schemeClr val="tx1"/>
                          </a:solidFill>
                        </a:rPr>
                        <a:t>Existing Knowledge Base</a:t>
                      </a:r>
                    </a:p>
                    <a:p>
                      <a:r>
                        <a:rPr lang="en-US" dirty="0">
                          <a:solidFill>
                            <a:schemeClr val="tx1"/>
                          </a:solidFill>
                        </a:rPr>
                        <a:t>Knowledge Base Format (fields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Create Knowledge Articles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Knowledge Article in requested Knowledge base format.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7382226"/>
                  </a:ext>
                </a:extLst>
              </a:tr>
            </a:tbl>
          </a:graphicData>
        </a:graphic>
      </p:graphicFrame>
    </p:spTree>
    <p:extLst>
      <p:ext uri="{BB962C8B-B14F-4D97-AF65-F5344CB8AC3E}">
        <p14:creationId xmlns:p14="http://schemas.microsoft.com/office/powerpoint/2010/main" val="3457811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4B2F-15FD-6484-12A7-4B2D893C6AEA}"/>
              </a:ext>
            </a:extLst>
          </p:cNvPr>
          <p:cNvSpPr>
            <a:spLocks noGrp="1"/>
          </p:cNvSpPr>
          <p:nvPr>
            <p:ph type="title"/>
          </p:nvPr>
        </p:nvSpPr>
        <p:spPr>
          <a:xfrm>
            <a:off x="512742" y="403354"/>
            <a:ext cx="7121114" cy="555291"/>
          </a:xfrm>
        </p:spPr>
        <p:txBody>
          <a:bodyPr>
            <a:noAutofit/>
          </a:bodyPr>
          <a:lstStyle/>
          <a:p>
            <a:r>
              <a:rPr lang="en-US" sz="3600" dirty="0">
                <a:latin typeface="Rockwell" panose="02060603020205020403" pitchFamily="18" charset="0"/>
              </a:rPr>
              <a:t>Fine Tuning Architecture</a:t>
            </a:r>
            <a:endParaRPr lang="en-IN" sz="3600" dirty="0">
              <a:latin typeface="Rockwell" panose="02060603020205020403" pitchFamily="18" charset="0"/>
            </a:endParaRPr>
          </a:p>
        </p:txBody>
      </p:sp>
      <p:pic>
        <p:nvPicPr>
          <p:cNvPr id="2050" name="Picture 2">
            <a:extLst>
              <a:ext uri="{FF2B5EF4-FFF2-40B4-BE49-F238E27FC236}">
                <a16:creationId xmlns:a16="http://schemas.microsoft.com/office/drawing/2014/main" id="{CB85CFA1-A818-E583-4961-7D3C2E0D60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710" y="1873045"/>
            <a:ext cx="11474245" cy="4026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0580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6B20-9292-1807-49E5-9E78D08860D1}"/>
              </a:ext>
            </a:extLst>
          </p:cNvPr>
          <p:cNvSpPr>
            <a:spLocks noGrp="1"/>
          </p:cNvSpPr>
          <p:nvPr>
            <p:ph type="title"/>
          </p:nvPr>
        </p:nvSpPr>
        <p:spPr>
          <a:xfrm>
            <a:off x="512741" y="0"/>
            <a:ext cx="9642641" cy="1325563"/>
          </a:xfrm>
        </p:spPr>
        <p:txBody>
          <a:bodyPr>
            <a:normAutofit/>
          </a:bodyPr>
          <a:lstStyle/>
          <a:p>
            <a:r>
              <a:rPr lang="en-US" sz="3600" dirty="0">
                <a:latin typeface="Rockwell" panose="02060603020205020403" pitchFamily="18" charset="0"/>
              </a:rPr>
              <a:t>Fine Tuning</a:t>
            </a:r>
            <a:endParaRPr lang="en-IN" sz="3600" dirty="0">
              <a:latin typeface="Rockwell" panose="02060603020205020403" pitchFamily="18" charset="0"/>
            </a:endParaRPr>
          </a:p>
        </p:txBody>
      </p:sp>
      <p:sp>
        <p:nvSpPr>
          <p:cNvPr id="4" name="TextBox 3">
            <a:extLst>
              <a:ext uri="{FF2B5EF4-FFF2-40B4-BE49-F238E27FC236}">
                <a16:creationId xmlns:a16="http://schemas.microsoft.com/office/drawing/2014/main" id="{2879FE0B-24F6-E2CE-7928-D2452A862538}"/>
              </a:ext>
            </a:extLst>
          </p:cNvPr>
          <p:cNvSpPr txBox="1"/>
          <p:nvPr/>
        </p:nvSpPr>
        <p:spPr>
          <a:xfrm>
            <a:off x="510657" y="1090261"/>
            <a:ext cx="11418107" cy="3785652"/>
          </a:xfrm>
          <a:prstGeom prst="rect">
            <a:avLst/>
          </a:prstGeom>
          <a:noFill/>
        </p:spPr>
        <p:txBody>
          <a:bodyPr wrap="square" rtlCol="0">
            <a:spAutoFit/>
          </a:bodyPr>
          <a:lstStyle/>
          <a:p>
            <a:endParaRPr lang="en-IN" sz="2400" dirty="0">
              <a:latin typeface="Rockwell" panose="02060603020205020403" pitchFamily="18" charset="0"/>
            </a:endParaRPr>
          </a:p>
          <a:p>
            <a:pPr marL="800100" lvl="1" indent="-342900">
              <a:buFont typeface="Arial" panose="020B0604020202020204" pitchFamily="34" charset="0"/>
              <a:buChar char="•"/>
            </a:pPr>
            <a:r>
              <a:rPr lang="en-IN" sz="2400" dirty="0">
                <a:latin typeface="Rockwell" panose="02060603020205020403" pitchFamily="18" charset="0"/>
              </a:rPr>
              <a:t>Process of taking Pretrained/Base LLM model and fine tuning it’s parameters to dataset relevant to particular task.</a:t>
            </a:r>
          </a:p>
          <a:p>
            <a:pPr marL="800100" lvl="1" indent="-342900">
              <a:buFont typeface="Arial" panose="020B0604020202020204" pitchFamily="34" charset="0"/>
              <a:buChar char="•"/>
            </a:pPr>
            <a:r>
              <a:rPr lang="en-IN" sz="2400" dirty="0">
                <a:latin typeface="Rockwell" panose="02060603020205020403" pitchFamily="18" charset="0"/>
              </a:rPr>
              <a:t>Base LLM is trained on dataset of data relevant to the task.</a:t>
            </a:r>
          </a:p>
          <a:p>
            <a:pPr marL="800100" lvl="1" indent="-342900">
              <a:buFont typeface="Arial" panose="020B0604020202020204" pitchFamily="34" charset="0"/>
              <a:buChar char="•"/>
            </a:pPr>
            <a:r>
              <a:rPr lang="en-IN" sz="2400" dirty="0">
                <a:latin typeface="Rockwell" panose="02060603020205020403" pitchFamily="18" charset="0"/>
              </a:rPr>
              <a:t>Specific for task/domain usually.</a:t>
            </a:r>
          </a:p>
          <a:p>
            <a:pPr marL="800100" lvl="1" indent="-342900">
              <a:buFont typeface="Arial" panose="020B0604020202020204" pitchFamily="34" charset="0"/>
              <a:buChar char="•"/>
            </a:pPr>
            <a:r>
              <a:rPr lang="en-IN" sz="2400" dirty="0">
                <a:latin typeface="Rockwell" panose="02060603020205020403" pitchFamily="18" charset="0"/>
              </a:rPr>
              <a:t>Ample training data is required.</a:t>
            </a:r>
          </a:p>
          <a:p>
            <a:pPr marL="800100" lvl="1" indent="-342900">
              <a:buFont typeface="Arial" panose="020B0604020202020204" pitchFamily="34" charset="0"/>
              <a:buChar char="•"/>
            </a:pPr>
            <a:r>
              <a:rPr lang="en-IN" sz="2400" dirty="0">
                <a:latin typeface="Rockwell" panose="02060603020205020403" pitchFamily="18" charset="0"/>
              </a:rPr>
              <a:t>Can't answers from any new data(Dynamic Data).</a:t>
            </a:r>
          </a:p>
          <a:p>
            <a:pPr marL="800100" lvl="1" indent="-342900">
              <a:buFont typeface="Arial" panose="020B0604020202020204" pitchFamily="34" charset="0"/>
              <a:buChar char="•"/>
            </a:pPr>
            <a:r>
              <a:rPr lang="en-IN" sz="2400" dirty="0">
                <a:latin typeface="Rockwell" panose="02060603020205020403" pitchFamily="18" charset="0"/>
              </a:rPr>
              <a:t>Training takes time and resources like Preparation of dataset,GPU etc..</a:t>
            </a:r>
          </a:p>
          <a:p>
            <a:pPr marL="800100" lvl="1" indent="-342900">
              <a:buFont typeface="Arial" panose="020B0604020202020204" pitchFamily="34" charset="0"/>
              <a:buChar char="•"/>
            </a:pPr>
            <a:r>
              <a:rPr lang="en-IN" sz="2400" dirty="0">
                <a:latin typeface="Rockwell" panose="02060603020205020403" pitchFamily="18" charset="0"/>
              </a:rPr>
              <a:t>Better performance in terms of latency and quality of prediction.</a:t>
            </a:r>
          </a:p>
          <a:p>
            <a:pPr marL="800100" lvl="1" indent="-342900">
              <a:buFont typeface="Arial" panose="020B0604020202020204" pitchFamily="34" charset="0"/>
              <a:buChar char="•"/>
            </a:pPr>
            <a:r>
              <a:rPr lang="en-IN" sz="2400" dirty="0">
                <a:latin typeface="Rockwell" panose="02060603020205020403" pitchFamily="18" charset="0"/>
              </a:rPr>
              <a:t>Lesser Hallucinations.</a:t>
            </a:r>
          </a:p>
        </p:txBody>
      </p:sp>
    </p:spTree>
    <p:extLst>
      <p:ext uri="{BB962C8B-B14F-4D97-AF65-F5344CB8AC3E}">
        <p14:creationId xmlns:p14="http://schemas.microsoft.com/office/powerpoint/2010/main" val="17844332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6B20-9292-1807-49E5-9E78D08860D1}"/>
              </a:ext>
            </a:extLst>
          </p:cNvPr>
          <p:cNvSpPr>
            <a:spLocks noGrp="1"/>
          </p:cNvSpPr>
          <p:nvPr>
            <p:ph type="title"/>
          </p:nvPr>
        </p:nvSpPr>
        <p:spPr>
          <a:xfrm>
            <a:off x="512741" y="0"/>
            <a:ext cx="9642641" cy="1325563"/>
          </a:xfrm>
        </p:spPr>
        <p:txBody>
          <a:bodyPr>
            <a:normAutofit/>
          </a:bodyPr>
          <a:lstStyle/>
          <a:p>
            <a:r>
              <a:rPr lang="en-US" sz="3600" dirty="0">
                <a:latin typeface="Rockwell" panose="02060603020205020403" pitchFamily="18" charset="0"/>
              </a:rPr>
              <a:t>Steps in Fine Tuning</a:t>
            </a:r>
            <a:endParaRPr lang="en-IN" sz="3600" dirty="0">
              <a:latin typeface="Rockwell" panose="02060603020205020403" pitchFamily="18" charset="0"/>
            </a:endParaRPr>
          </a:p>
        </p:txBody>
      </p:sp>
      <p:sp>
        <p:nvSpPr>
          <p:cNvPr id="4" name="TextBox 3">
            <a:extLst>
              <a:ext uri="{FF2B5EF4-FFF2-40B4-BE49-F238E27FC236}">
                <a16:creationId xmlns:a16="http://schemas.microsoft.com/office/drawing/2014/main" id="{2879FE0B-24F6-E2CE-7928-D2452A862538}"/>
              </a:ext>
            </a:extLst>
          </p:cNvPr>
          <p:cNvSpPr txBox="1"/>
          <p:nvPr/>
        </p:nvSpPr>
        <p:spPr>
          <a:xfrm>
            <a:off x="510657" y="1090261"/>
            <a:ext cx="11418107" cy="2677656"/>
          </a:xfrm>
          <a:prstGeom prst="rect">
            <a:avLst/>
          </a:prstGeom>
          <a:noFill/>
        </p:spPr>
        <p:txBody>
          <a:bodyPr wrap="square" rtlCol="0">
            <a:spAutoFit/>
          </a:bodyPr>
          <a:lstStyle/>
          <a:p>
            <a:endParaRPr lang="en-IN" sz="2400" dirty="0">
              <a:latin typeface="Rockwell" panose="02060603020205020403" pitchFamily="18" charset="0"/>
            </a:endParaRPr>
          </a:p>
          <a:p>
            <a:pPr marL="800100" lvl="1" indent="-342900">
              <a:buFont typeface="Arial" panose="020B0604020202020204" pitchFamily="34" charset="0"/>
              <a:buChar char="•"/>
            </a:pPr>
            <a:r>
              <a:rPr lang="en-IN" sz="2400" dirty="0">
                <a:latin typeface="Rockwell" panose="02060603020205020403" pitchFamily="18" charset="0"/>
              </a:rPr>
              <a:t>Choosing a Fine-tuning task</a:t>
            </a:r>
          </a:p>
          <a:p>
            <a:pPr marL="800100" lvl="1" indent="-342900">
              <a:buFont typeface="Arial" panose="020B0604020202020204" pitchFamily="34" charset="0"/>
              <a:buChar char="•"/>
            </a:pPr>
            <a:r>
              <a:rPr lang="en-IN" sz="2400" dirty="0">
                <a:latin typeface="Rockwell" panose="02060603020205020403" pitchFamily="18" charset="0"/>
              </a:rPr>
              <a:t>Data Preparation</a:t>
            </a:r>
          </a:p>
          <a:p>
            <a:pPr marL="800100" lvl="1" indent="-342900">
              <a:buFont typeface="Arial" panose="020B0604020202020204" pitchFamily="34" charset="0"/>
              <a:buChar char="•"/>
            </a:pPr>
            <a:r>
              <a:rPr lang="en-IN" sz="2400" dirty="0">
                <a:latin typeface="Rockwell" panose="02060603020205020403" pitchFamily="18" charset="0"/>
              </a:rPr>
              <a:t>Select a Base Model</a:t>
            </a:r>
          </a:p>
          <a:p>
            <a:pPr marL="800100" lvl="1" indent="-342900">
              <a:buFont typeface="Arial" panose="020B0604020202020204" pitchFamily="34" charset="0"/>
              <a:buChar char="•"/>
            </a:pPr>
            <a:r>
              <a:rPr lang="en-IN" sz="2400" dirty="0">
                <a:latin typeface="Rockwell" panose="02060603020205020403" pitchFamily="18" charset="0"/>
              </a:rPr>
              <a:t>Fine-tuning job/Actual training the model.</a:t>
            </a:r>
          </a:p>
          <a:p>
            <a:pPr marL="800100" lvl="1" indent="-342900">
              <a:buFont typeface="Arial" panose="020B0604020202020204" pitchFamily="34" charset="0"/>
              <a:buChar char="•"/>
            </a:pPr>
            <a:r>
              <a:rPr lang="en-IN" sz="2400" dirty="0">
                <a:latin typeface="Rockwell" panose="02060603020205020403" pitchFamily="18" charset="0"/>
              </a:rPr>
              <a:t>Model Deployment </a:t>
            </a:r>
          </a:p>
          <a:p>
            <a:pPr marL="800100" lvl="1" indent="-342900">
              <a:buFont typeface="Arial" panose="020B0604020202020204" pitchFamily="34" charset="0"/>
              <a:buChar char="•"/>
            </a:pPr>
            <a:r>
              <a:rPr lang="en-IN" sz="2400" dirty="0">
                <a:latin typeface="Rockwell" panose="02060603020205020403" pitchFamily="18" charset="0"/>
              </a:rPr>
              <a:t>Inferencing.</a:t>
            </a:r>
          </a:p>
        </p:txBody>
      </p:sp>
    </p:spTree>
    <p:extLst>
      <p:ext uri="{BB962C8B-B14F-4D97-AF65-F5344CB8AC3E}">
        <p14:creationId xmlns:p14="http://schemas.microsoft.com/office/powerpoint/2010/main" val="5826100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6B20-9292-1807-49E5-9E78D08860D1}"/>
              </a:ext>
            </a:extLst>
          </p:cNvPr>
          <p:cNvSpPr>
            <a:spLocks noGrp="1"/>
          </p:cNvSpPr>
          <p:nvPr>
            <p:ph type="title"/>
          </p:nvPr>
        </p:nvSpPr>
        <p:spPr>
          <a:xfrm>
            <a:off x="512741" y="0"/>
            <a:ext cx="9642641" cy="1090261"/>
          </a:xfrm>
        </p:spPr>
        <p:txBody>
          <a:bodyPr>
            <a:normAutofit/>
          </a:bodyPr>
          <a:lstStyle/>
          <a:p>
            <a:r>
              <a:rPr lang="en-US" sz="3600" dirty="0">
                <a:latin typeface="Rockwell" panose="02060603020205020403" pitchFamily="18" charset="0"/>
              </a:rPr>
              <a:t>Software Stack required for Fine Tuning</a:t>
            </a:r>
            <a:endParaRPr lang="en-IN" sz="3600" dirty="0">
              <a:latin typeface="Rockwell" panose="02060603020205020403" pitchFamily="18" charset="0"/>
            </a:endParaRPr>
          </a:p>
        </p:txBody>
      </p:sp>
      <p:sp>
        <p:nvSpPr>
          <p:cNvPr id="4" name="TextBox 3">
            <a:extLst>
              <a:ext uri="{FF2B5EF4-FFF2-40B4-BE49-F238E27FC236}">
                <a16:creationId xmlns:a16="http://schemas.microsoft.com/office/drawing/2014/main" id="{2879FE0B-24F6-E2CE-7928-D2452A862538}"/>
              </a:ext>
            </a:extLst>
          </p:cNvPr>
          <p:cNvSpPr txBox="1"/>
          <p:nvPr/>
        </p:nvSpPr>
        <p:spPr>
          <a:xfrm>
            <a:off x="261152" y="1166842"/>
            <a:ext cx="11418107" cy="4524315"/>
          </a:xfrm>
          <a:prstGeom prst="rect">
            <a:avLst/>
          </a:prstGeom>
          <a:noFill/>
        </p:spPr>
        <p:txBody>
          <a:bodyPr wrap="square" rtlCol="0">
            <a:spAutoFit/>
          </a:bodyPr>
          <a:lstStyle/>
          <a:p>
            <a:pPr marL="800100" lvl="1" indent="-342900">
              <a:buFont typeface="Arial" panose="020B0604020202020204" pitchFamily="34" charset="0"/>
              <a:buChar char="•"/>
            </a:pPr>
            <a:r>
              <a:rPr lang="en-IN" sz="2400" dirty="0">
                <a:latin typeface="Rockwell" panose="02060603020205020403" pitchFamily="18" charset="0"/>
              </a:rPr>
              <a:t>Deep Learning framework : TensorFlow or </a:t>
            </a:r>
            <a:r>
              <a:rPr lang="en-IN" sz="2400" dirty="0" err="1">
                <a:latin typeface="Rockwell" panose="02060603020205020403" pitchFamily="18" charset="0"/>
              </a:rPr>
              <a:t>PyTorch</a:t>
            </a:r>
            <a:r>
              <a:rPr lang="en-IN" sz="2400" dirty="0">
                <a:latin typeface="Rockwell" panose="02060603020205020403" pitchFamily="18" charset="0"/>
              </a:rPr>
              <a:t> or Hugging Face’s Transformer’s library </a:t>
            </a:r>
            <a:r>
              <a:rPr lang="en-IN" sz="2400" dirty="0">
                <a:latin typeface="Rockwell" panose="02060603020205020403" pitchFamily="18" charset="0"/>
                <a:sym typeface="Wingdings" panose="05000000000000000000" pitchFamily="2" charset="2"/>
              </a:rPr>
              <a:t> used for training LLM’s</a:t>
            </a:r>
          </a:p>
          <a:p>
            <a:pPr marL="800100" lvl="1" indent="-342900">
              <a:buFont typeface="Arial" panose="020B0604020202020204" pitchFamily="34" charset="0"/>
              <a:buChar char="•"/>
            </a:pPr>
            <a:r>
              <a:rPr lang="en-IN" sz="2400" dirty="0">
                <a:latin typeface="Rockwell" panose="02060603020205020403" pitchFamily="18" charset="0"/>
                <a:sym typeface="Wingdings" panose="05000000000000000000" pitchFamily="2" charset="2"/>
              </a:rPr>
              <a:t>Cloud Computing Platforms:  </a:t>
            </a:r>
            <a:r>
              <a:rPr lang="en-IN" sz="2400" dirty="0">
                <a:latin typeface="Rockwell" panose="02060603020205020403" pitchFamily="18" charset="0"/>
              </a:rPr>
              <a:t>AWS or GCP or Microsoft Azure</a:t>
            </a:r>
            <a:r>
              <a:rPr lang="en-IN" sz="2400" dirty="0">
                <a:latin typeface="Rockwell" panose="02060603020205020403" pitchFamily="18" charset="0"/>
                <a:sym typeface="Wingdings" panose="05000000000000000000" pitchFamily="2" charset="2"/>
              </a:rPr>
              <a:t> offers scalable computing resources for training.</a:t>
            </a:r>
          </a:p>
          <a:p>
            <a:pPr marL="800100" lvl="1" indent="-342900">
              <a:buFont typeface="Arial" panose="020B0604020202020204" pitchFamily="34" charset="0"/>
              <a:buChar char="•"/>
            </a:pPr>
            <a:r>
              <a:rPr lang="en-IN" sz="2400" dirty="0">
                <a:latin typeface="Rockwell" panose="02060603020205020403" pitchFamily="18" charset="0"/>
                <a:sym typeface="Wingdings" panose="05000000000000000000" pitchFamily="2" charset="2"/>
              </a:rPr>
              <a:t>Opensource Base LLM : From  Hugging Face</a:t>
            </a:r>
          </a:p>
          <a:p>
            <a:pPr marL="800100" lvl="1" indent="-342900">
              <a:buFont typeface="Arial" panose="020B0604020202020204" pitchFamily="34" charset="0"/>
              <a:buChar char="•"/>
            </a:pPr>
            <a:r>
              <a:rPr lang="en-IN" sz="2400" dirty="0">
                <a:latin typeface="Rockwell" panose="02060603020205020403" pitchFamily="18" charset="0"/>
                <a:sym typeface="Wingdings" panose="05000000000000000000" pitchFamily="2" charset="2"/>
              </a:rPr>
              <a:t>GPU/TPU instance type Support.</a:t>
            </a:r>
          </a:p>
          <a:p>
            <a:pPr marL="800100" lvl="1" indent="-342900">
              <a:buFont typeface="Arial" panose="020B0604020202020204" pitchFamily="34" charset="0"/>
              <a:buChar char="•"/>
            </a:pPr>
            <a:r>
              <a:rPr lang="en-IN" sz="2400" dirty="0">
                <a:latin typeface="Rockwell" panose="02060603020205020403" pitchFamily="18" charset="0"/>
                <a:sym typeface="Wingdings" panose="05000000000000000000" pitchFamily="2" charset="2"/>
              </a:rPr>
              <a:t>GPU/TPU drivers, CUDA toolkit etc.</a:t>
            </a:r>
          </a:p>
          <a:p>
            <a:pPr marL="800100" lvl="1" indent="-342900">
              <a:buFont typeface="Arial" panose="020B0604020202020204" pitchFamily="34" charset="0"/>
              <a:buChar char="•"/>
            </a:pPr>
            <a:r>
              <a:rPr lang="en-US" sz="2400" dirty="0">
                <a:latin typeface="Rockwell" panose="02060603020205020403" pitchFamily="18" charset="0"/>
              </a:rPr>
              <a:t>Virtual Machines(VM) /Containerization: Docker or Kubernetes for managing dependencies and reproducibility.</a:t>
            </a:r>
          </a:p>
          <a:p>
            <a:pPr marL="800100" lvl="1" indent="-342900">
              <a:buFont typeface="Arial" panose="020B0604020202020204" pitchFamily="34" charset="0"/>
              <a:buChar char="•"/>
            </a:pPr>
            <a:r>
              <a:rPr lang="en-US" sz="2400" dirty="0">
                <a:latin typeface="Rockwell" panose="02060603020205020403" pitchFamily="18" charset="0"/>
              </a:rPr>
              <a:t>PyCharm/Jupyter Notebook</a:t>
            </a:r>
            <a:r>
              <a:rPr lang="en-US" sz="2400" dirty="0">
                <a:latin typeface="Rockwell" panose="02060603020205020403" pitchFamily="18" charset="0"/>
                <a:sym typeface="Wingdings" panose="05000000000000000000" pitchFamily="2" charset="2"/>
              </a:rPr>
              <a:t>: used for Python Coding</a:t>
            </a:r>
          </a:p>
          <a:p>
            <a:pPr marL="800100" lvl="1" indent="-342900">
              <a:buFont typeface="Arial" panose="020B0604020202020204" pitchFamily="34" charset="0"/>
              <a:buChar char="•"/>
            </a:pPr>
            <a:r>
              <a:rPr lang="en-US" sz="2400" dirty="0">
                <a:latin typeface="Rockwell" panose="02060603020205020403" pitchFamily="18" charset="0"/>
              </a:rPr>
              <a:t>Storage: Cloud storage for your dataset, model checkpoints, and logs.</a:t>
            </a:r>
          </a:p>
          <a:p>
            <a:pPr marL="800100" lvl="1" indent="-342900">
              <a:buFont typeface="Arial" panose="020B0604020202020204" pitchFamily="34" charset="0"/>
              <a:buChar char="•"/>
            </a:pPr>
            <a:r>
              <a:rPr lang="en-US" sz="2400" dirty="0">
                <a:latin typeface="Rockwell" panose="02060603020205020403" pitchFamily="18" charset="0"/>
              </a:rPr>
              <a:t>Inferencing Libraries: Tensor RT/VLLM/Triton</a:t>
            </a:r>
            <a:endParaRPr lang="en-IN" sz="2400" dirty="0">
              <a:latin typeface="Rockwell" panose="02060603020205020403" pitchFamily="18" charset="0"/>
            </a:endParaRPr>
          </a:p>
        </p:txBody>
      </p:sp>
    </p:spTree>
    <p:extLst>
      <p:ext uri="{BB962C8B-B14F-4D97-AF65-F5344CB8AC3E}">
        <p14:creationId xmlns:p14="http://schemas.microsoft.com/office/powerpoint/2010/main" val="818983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4B2F-15FD-6484-12A7-4B2D893C6AEA}"/>
              </a:ext>
            </a:extLst>
          </p:cNvPr>
          <p:cNvSpPr>
            <a:spLocks noGrp="1"/>
          </p:cNvSpPr>
          <p:nvPr>
            <p:ph type="title"/>
          </p:nvPr>
        </p:nvSpPr>
        <p:spPr>
          <a:xfrm>
            <a:off x="512741" y="-109265"/>
            <a:ext cx="12039477" cy="1325563"/>
          </a:xfrm>
        </p:spPr>
        <p:txBody>
          <a:bodyPr/>
          <a:lstStyle/>
          <a:p>
            <a:r>
              <a:rPr lang="en-US" sz="3600" dirty="0">
                <a:latin typeface="Rockwell" panose="02060603020205020403" pitchFamily="18" charset="0"/>
              </a:rPr>
              <a:t>Retrieval Augmented Generation (RAG) Architecture</a:t>
            </a:r>
            <a:endParaRPr lang="en-IN" sz="3600" dirty="0">
              <a:latin typeface="Rockwell" panose="02060603020205020403" pitchFamily="18" charset="0"/>
            </a:endParaRPr>
          </a:p>
        </p:txBody>
      </p:sp>
      <p:pic>
        <p:nvPicPr>
          <p:cNvPr id="1026" name="Picture 2">
            <a:extLst>
              <a:ext uri="{FF2B5EF4-FFF2-40B4-BE49-F238E27FC236}">
                <a16:creationId xmlns:a16="http://schemas.microsoft.com/office/drawing/2014/main" id="{8549AFA1-7F66-F6F1-0784-CC51986504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458" y="1858297"/>
            <a:ext cx="11238271" cy="3996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4064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6B20-9292-1807-49E5-9E78D08860D1}"/>
              </a:ext>
            </a:extLst>
          </p:cNvPr>
          <p:cNvSpPr>
            <a:spLocks noGrp="1"/>
          </p:cNvSpPr>
          <p:nvPr>
            <p:ph type="title"/>
          </p:nvPr>
        </p:nvSpPr>
        <p:spPr>
          <a:xfrm>
            <a:off x="512741" y="0"/>
            <a:ext cx="9642641" cy="1325563"/>
          </a:xfrm>
        </p:spPr>
        <p:txBody>
          <a:bodyPr>
            <a:normAutofit/>
          </a:bodyPr>
          <a:lstStyle/>
          <a:p>
            <a:r>
              <a:rPr lang="en-US" sz="3600" dirty="0">
                <a:latin typeface="Rockwell" panose="02060603020205020403" pitchFamily="18" charset="0"/>
              </a:rPr>
              <a:t>Retrieval Augmented Generation(RAG)</a:t>
            </a:r>
            <a:endParaRPr lang="en-IN" sz="3600" dirty="0">
              <a:latin typeface="Rockwell" panose="02060603020205020403" pitchFamily="18" charset="0"/>
            </a:endParaRPr>
          </a:p>
        </p:txBody>
      </p:sp>
      <p:sp>
        <p:nvSpPr>
          <p:cNvPr id="4" name="TextBox 3">
            <a:extLst>
              <a:ext uri="{FF2B5EF4-FFF2-40B4-BE49-F238E27FC236}">
                <a16:creationId xmlns:a16="http://schemas.microsoft.com/office/drawing/2014/main" id="{2879FE0B-24F6-E2CE-7928-D2452A862538}"/>
              </a:ext>
            </a:extLst>
          </p:cNvPr>
          <p:cNvSpPr txBox="1"/>
          <p:nvPr/>
        </p:nvSpPr>
        <p:spPr>
          <a:xfrm>
            <a:off x="510657" y="1090261"/>
            <a:ext cx="11418107" cy="2677656"/>
          </a:xfrm>
          <a:prstGeom prst="rect">
            <a:avLst/>
          </a:prstGeom>
          <a:noFill/>
        </p:spPr>
        <p:txBody>
          <a:bodyPr wrap="square" rtlCol="0">
            <a:spAutoFit/>
          </a:bodyPr>
          <a:lstStyle/>
          <a:p>
            <a:endParaRPr lang="en-IN" sz="2400" dirty="0">
              <a:latin typeface="Rockwell" panose="02060603020205020403" pitchFamily="18" charset="0"/>
            </a:endParaRPr>
          </a:p>
          <a:p>
            <a:pPr marL="800100" lvl="1" indent="-342900">
              <a:buFont typeface="Arial" panose="020B0604020202020204" pitchFamily="34" charset="0"/>
              <a:buChar char="•"/>
            </a:pPr>
            <a:r>
              <a:rPr lang="en-IN" sz="2400" dirty="0">
                <a:latin typeface="Rockwell" panose="02060603020205020403" pitchFamily="18" charset="0"/>
              </a:rPr>
              <a:t>No Training is required, and implementation can be immediate.</a:t>
            </a:r>
          </a:p>
          <a:p>
            <a:pPr marL="800100" lvl="1" indent="-342900">
              <a:buFont typeface="Arial" panose="020B0604020202020204" pitchFamily="34" charset="0"/>
              <a:buChar char="•"/>
            </a:pPr>
            <a:r>
              <a:rPr lang="en-IN" sz="2400" dirty="0">
                <a:latin typeface="Rockwell" panose="02060603020205020403" pitchFamily="18" charset="0"/>
              </a:rPr>
              <a:t>No computation cost and less resources are required.</a:t>
            </a:r>
          </a:p>
          <a:p>
            <a:pPr marL="800100" lvl="1" indent="-342900">
              <a:buFont typeface="Arial" panose="020B0604020202020204" pitchFamily="34" charset="0"/>
              <a:buChar char="•"/>
            </a:pPr>
            <a:r>
              <a:rPr lang="en-IN" sz="2400" dirty="0">
                <a:latin typeface="Rockwell" panose="02060603020205020403" pitchFamily="18" charset="0"/>
              </a:rPr>
              <a:t>GPU is required for Opensource Models.</a:t>
            </a:r>
          </a:p>
          <a:p>
            <a:pPr marL="800100" lvl="1" indent="-342900">
              <a:buFont typeface="Arial" panose="020B0604020202020204" pitchFamily="34" charset="0"/>
              <a:buChar char="•"/>
            </a:pPr>
            <a:r>
              <a:rPr lang="en-IN" sz="2400" dirty="0">
                <a:latin typeface="Rockwell" panose="02060603020205020403" pitchFamily="18" charset="0"/>
              </a:rPr>
              <a:t>A common Model ( Base LLM) can be used across different use cases.</a:t>
            </a:r>
          </a:p>
          <a:p>
            <a:pPr marL="800100" lvl="1" indent="-342900">
              <a:buFont typeface="Arial" panose="020B0604020202020204" pitchFamily="34" charset="0"/>
              <a:buChar char="•"/>
            </a:pPr>
            <a:r>
              <a:rPr lang="en-IN" sz="2400" dirty="0">
                <a:latin typeface="Rockwell" panose="02060603020205020403" pitchFamily="18" charset="0"/>
              </a:rPr>
              <a:t>Can answers from any new data(Dynamic Data).</a:t>
            </a:r>
          </a:p>
          <a:p>
            <a:pPr marL="800100" lvl="1" indent="-342900">
              <a:buFont typeface="Arial" panose="020B0604020202020204" pitchFamily="34" charset="0"/>
              <a:buChar char="•"/>
            </a:pPr>
            <a:r>
              <a:rPr lang="en-IN" sz="2400" dirty="0">
                <a:latin typeface="Rockwell" panose="02060603020205020403" pitchFamily="18" charset="0"/>
              </a:rPr>
              <a:t>Hallucinations can occur.</a:t>
            </a:r>
          </a:p>
        </p:txBody>
      </p:sp>
    </p:spTree>
    <p:extLst>
      <p:ext uri="{BB962C8B-B14F-4D97-AF65-F5344CB8AC3E}">
        <p14:creationId xmlns:p14="http://schemas.microsoft.com/office/powerpoint/2010/main" val="30747944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FBB81C-4036-20AE-8172-809A3AE0F6C6}"/>
              </a:ext>
            </a:extLst>
          </p:cNvPr>
          <p:cNvSpPr>
            <a:spLocks noGrp="1"/>
          </p:cNvSpPr>
          <p:nvPr>
            <p:ph type="title"/>
          </p:nvPr>
        </p:nvSpPr>
        <p:spPr>
          <a:xfrm>
            <a:off x="498674" y="0"/>
            <a:ext cx="8100559" cy="1325563"/>
          </a:xfrm>
        </p:spPr>
        <p:txBody>
          <a:bodyPr>
            <a:normAutofit/>
          </a:bodyPr>
          <a:lstStyle/>
          <a:p>
            <a:r>
              <a:rPr lang="en-US" sz="3600" dirty="0">
                <a:latin typeface="Rockwell" panose="02060603020205020403" pitchFamily="18" charset="0"/>
              </a:rPr>
              <a:t>In-Depth Architecture of RAG</a:t>
            </a:r>
            <a:endParaRPr lang="en-IN" sz="3600" dirty="0">
              <a:latin typeface="Rockwell" panose="02060603020205020403" pitchFamily="18" charset="0"/>
            </a:endParaRPr>
          </a:p>
        </p:txBody>
      </p:sp>
      <p:pic>
        <p:nvPicPr>
          <p:cNvPr id="8" name="Picture 7">
            <a:extLst>
              <a:ext uri="{FF2B5EF4-FFF2-40B4-BE49-F238E27FC236}">
                <a16:creationId xmlns:a16="http://schemas.microsoft.com/office/drawing/2014/main" id="{21603540-A629-5316-122A-DCA7F44548E9}"/>
              </a:ext>
            </a:extLst>
          </p:cNvPr>
          <p:cNvPicPr>
            <a:picLocks noChangeAspect="1"/>
          </p:cNvPicPr>
          <p:nvPr/>
        </p:nvPicPr>
        <p:blipFill rotWithShape="1">
          <a:blip r:embed="rId2"/>
          <a:srcRect l="-1" r="374"/>
          <a:stretch/>
        </p:blipFill>
        <p:spPr>
          <a:xfrm>
            <a:off x="1188001" y="1325563"/>
            <a:ext cx="9216763" cy="47350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200086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6B20-9292-1807-49E5-9E78D08860D1}"/>
              </a:ext>
            </a:extLst>
          </p:cNvPr>
          <p:cNvSpPr>
            <a:spLocks noGrp="1"/>
          </p:cNvSpPr>
          <p:nvPr>
            <p:ph type="title"/>
          </p:nvPr>
        </p:nvSpPr>
        <p:spPr>
          <a:xfrm>
            <a:off x="512741" y="1"/>
            <a:ext cx="9642641" cy="973394"/>
          </a:xfrm>
        </p:spPr>
        <p:txBody>
          <a:bodyPr>
            <a:normAutofit/>
          </a:bodyPr>
          <a:lstStyle/>
          <a:p>
            <a:r>
              <a:rPr lang="en-US" sz="3600" dirty="0">
                <a:latin typeface="Rockwell" panose="02060603020205020403" pitchFamily="18" charset="0"/>
              </a:rPr>
              <a:t>Software Stack required for RAG</a:t>
            </a:r>
            <a:endParaRPr lang="en-IN" sz="3600" dirty="0">
              <a:latin typeface="Rockwell" panose="02060603020205020403" pitchFamily="18" charset="0"/>
            </a:endParaRPr>
          </a:p>
        </p:txBody>
      </p:sp>
      <p:sp>
        <p:nvSpPr>
          <p:cNvPr id="4" name="TextBox 3">
            <a:extLst>
              <a:ext uri="{FF2B5EF4-FFF2-40B4-BE49-F238E27FC236}">
                <a16:creationId xmlns:a16="http://schemas.microsoft.com/office/drawing/2014/main" id="{2879FE0B-24F6-E2CE-7928-D2452A862538}"/>
              </a:ext>
            </a:extLst>
          </p:cNvPr>
          <p:cNvSpPr txBox="1"/>
          <p:nvPr/>
        </p:nvSpPr>
        <p:spPr>
          <a:xfrm>
            <a:off x="512741" y="973395"/>
            <a:ext cx="11418107" cy="4893647"/>
          </a:xfrm>
          <a:prstGeom prst="rect">
            <a:avLst/>
          </a:prstGeom>
          <a:noFill/>
        </p:spPr>
        <p:txBody>
          <a:bodyPr wrap="square" rtlCol="0">
            <a:spAutoFit/>
          </a:bodyPr>
          <a:lstStyle/>
          <a:p>
            <a:pPr marL="800100" lvl="1" indent="-342900">
              <a:buFont typeface="Arial" panose="020B0604020202020204" pitchFamily="34" charset="0"/>
              <a:buChar char="•"/>
            </a:pPr>
            <a:r>
              <a:rPr lang="en-IN" sz="2400" dirty="0">
                <a:latin typeface="Rockwell" panose="02060603020205020403" pitchFamily="18" charset="0"/>
                <a:sym typeface="Wingdings" panose="05000000000000000000" pitchFamily="2" charset="2"/>
              </a:rPr>
              <a:t>Vector Databases: Opensource Vector DB like </a:t>
            </a:r>
            <a:r>
              <a:rPr lang="en-IN" sz="2400" dirty="0">
                <a:latin typeface="Rockwell" panose="02060603020205020403" pitchFamily="18" charset="0"/>
              </a:rPr>
              <a:t>Llama Index, Chroma, Pinecone, Milvus, FAISS can be used.</a:t>
            </a:r>
          </a:p>
          <a:p>
            <a:pPr marL="800100" lvl="1" indent="-342900">
              <a:buFont typeface="Arial" panose="020B0604020202020204" pitchFamily="34" charset="0"/>
              <a:buChar char="•"/>
            </a:pPr>
            <a:r>
              <a:rPr lang="en-IN" sz="2400" dirty="0">
                <a:latin typeface="Rockwell" panose="02060603020205020403" pitchFamily="18" charset="0"/>
              </a:rPr>
              <a:t>Embedding Models: Opensource</a:t>
            </a:r>
            <a:r>
              <a:rPr lang="en-IN" sz="2400" dirty="0">
                <a:latin typeface="Rockwell" panose="02060603020205020403" pitchFamily="18" charset="0"/>
                <a:sym typeface="Wingdings" panose="05000000000000000000" pitchFamily="2" charset="2"/>
              </a:rPr>
              <a:t></a:t>
            </a:r>
            <a:r>
              <a:rPr lang="en-IN" sz="2400" dirty="0">
                <a:latin typeface="Rockwell" panose="02060603020205020403" pitchFamily="18" charset="0"/>
              </a:rPr>
              <a:t>HuggingFaceEmbeddings, BERT/ DPR T5 Embeddings</a:t>
            </a:r>
          </a:p>
          <a:p>
            <a:pPr lvl="1"/>
            <a:r>
              <a:rPr lang="en-IN" sz="2400" dirty="0">
                <a:latin typeface="Rockwell" panose="02060603020205020403" pitchFamily="18" charset="0"/>
              </a:rPr>
              <a:t>     Transformer) Embeddings.</a:t>
            </a:r>
          </a:p>
          <a:p>
            <a:pPr marL="800100" lvl="1" indent="-342900">
              <a:buFont typeface="Arial" panose="020B0604020202020204" pitchFamily="34" charset="0"/>
              <a:buChar char="•"/>
            </a:pPr>
            <a:r>
              <a:rPr lang="en-IN" sz="2400" dirty="0">
                <a:latin typeface="Rockwell" panose="02060603020205020403" pitchFamily="18" charset="0"/>
              </a:rPr>
              <a:t>Retrieval Engine: Retrieving relevant documents from Vector DB relevant to query. For example, FAISS</a:t>
            </a:r>
          </a:p>
          <a:p>
            <a:pPr marL="800100" lvl="1" indent="-342900">
              <a:buFont typeface="Arial" panose="020B0604020202020204" pitchFamily="34" charset="0"/>
              <a:buChar char="•"/>
            </a:pPr>
            <a:r>
              <a:rPr lang="en-IN" sz="2400" dirty="0">
                <a:latin typeface="Rockwell" panose="02060603020205020403" pitchFamily="18" charset="0"/>
                <a:sym typeface="Wingdings" panose="05000000000000000000" pitchFamily="2" charset="2"/>
              </a:rPr>
              <a:t>Opensource Base LLM : From  Hugging Face</a:t>
            </a:r>
          </a:p>
          <a:p>
            <a:pPr marL="800100" lvl="1" indent="-342900">
              <a:buFont typeface="Arial" panose="020B0604020202020204" pitchFamily="34" charset="0"/>
              <a:buChar char="•"/>
            </a:pPr>
            <a:r>
              <a:rPr lang="en-IN" sz="2400" dirty="0">
                <a:latin typeface="Rockwell" panose="02060603020205020403" pitchFamily="18" charset="0"/>
                <a:sym typeface="Wingdings" panose="05000000000000000000" pitchFamily="2" charset="2"/>
              </a:rPr>
              <a:t>Cloud Computing Platforms: </a:t>
            </a:r>
            <a:r>
              <a:rPr lang="en-IN" sz="2400" dirty="0">
                <a:latin typeface="Rockwell" panose="02060603020205020403" pitchFamily="18" charset="0"/>
              </a:rPr>
              <a:t>AWS or GCP or Microsoft Azure </a:t>
            </a:r>
            <a:r>
              <a:rPr lang="en-IN" sz="2400" dirty="0">
                <a:latin typeface="Rockwell" panose="02060603020205020403" pitchFamily="18" charset="0"/>
                <a:sym typeface="Wingdings" panose="05000000000000000000" pitchFamily="2" charset="2"/>
              </a:rPr>
              <a:t> offers scalable computing resources .</a:t>
            </a:r>
            <a:endParaRPr lang="en-IN" sz="2400" dirty="0">
              <a:latin typeface="Rockwell" panose="02060603020205020403" pitchFamily="18" charset="0"/>
            </a:endParaRPr>
          </a:p>
          <a:p>
            <a:pPr marL="800100" lvl="1" indent="-342900">
              <a:buFont typeface="Arial" panose="020B0604020202020204" pitchFamily="34" charset="0"/>
              <a:buChar char="•"/>
            </a:pPr>
            <a:r>
              <a:rPr lang="en-IN" sz="2400" dirty="0">
                <a:latin typeface="Rockwell" panose="02060603020205020403" pitchFamily="18" charset="0"/>
              </a:rPr>
              <a:t>PyCharm/Jupyter Notebook for Python Coding.</a:t>
            </a:r>
          </a:p>
          <a:p>
            <a:pPr marL="800100" lvl="1" indent="-342900">
              <a:buFont typeface="Arial" panose="020B0604020202020204" pitchFamily="34" charset="0"/>
              <a:buChar char="•"/>
            </a:pPr>
            <a:r>
              <a:rPr lang="en-IN" sz="2400" dirty="0">
                <a:latin typeface="Rockwell" panose="02060603020205020403" pitchFamily="18" charset="0"/>
                <a:sym typeface="Wingdings" panose="05000000000000000000" pitchFamily="2" charset="2"/>
              </a:rPr>
              <a:t>GPU/TPU instance type Support.</a:t>
            </a:r>
          </a:p>
          <a:p>
            <a:pPr marL="800100" lvl="1" indent="-342900">
              <a:buFont typeface="Arial" panose="020B0604020202020204" pitchFamily="34" charset="0"/>
              <a:buChar char="•"/>
            </a:pPr>
            <a:r>
              <a:rPr lang="en-IN" sz="2400" dirty="0">
                <a:latin typeface="Rockwell" panose="02060603020205020403" pitchFamily="18" charset="0"/>
                <a:sym typeface="Wingdings" panose="05000000000000000000" pitchFamily="2" charset="2"/>
              </a:rPr>
              <a:t>GPU/TPU drivers, CUDA toolkit etc.</a:t>
            </a:r>
            <a:endParaRPr lang="en-IN" sz="2400" dirty="0">
              <a:latin typeface="Rockwell" panose="02060603020205020403" pitchFamily="18" charset="0"/>
            </a:endParaRPr>
          </a:p>
        </p:txBody>
      </p:sp>
    </p:spTree>
    <p:extLst>
      <p:ext uri="{BB962C8B-B14F-4D97-AF65-F5344CB8AC3E}">
        <p14:creationId xmlns:p14="http://schemas.microsoft.com/office/powerpoint/2010/main" val="6965752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6B20-9292-1807-49E5-9E78D08860D1}"/>
              </a:ext>
            </a:extLst>
          </p:cNvPr>
          <p:cNvSpPr>
            <a:spLocks noGrp="1"/>
          </p:cNvSpPr>
          <p:nvPr>
            <p:ph type="title"/>
          </p:nvPr>
        </p:nvSpPr>
        <p:spPr>
          <a:xfrm>
            <a:off x="512741" y="0"/>
            <a:ext cx="9642641" cy="1325563"/>
          </a:xfrm>
        </p:spPr>
        <p:txBody>
          <a:bodyPr>
            <a:normAutofit/>
          </a:bodyPr>
          <a:lstStyle/>
          <a:p>
            <a:r>
              <a:rPr lang="en-US" sz="3600" dirty="0">
                <a:latin typeface="Rockwell" panose="02060603020205020403" pitchFamily="18" charset="0"/>
              </a:rPr>
              <a:t>Fine Tuning Vs RAG. When to use?</a:t>
            </a:r>
            <a:endParaRPr lang="en-IN" sz="3600" dirty="0">
              <a:latin typeface="Rockwell" panose="02060603020205020403" pitchFamily="18" charset="0"/>
            </a:endParaRPr>
          </a:p>
        </p:txBody>
      </p:sp>
      <p:sp>
        <p:nvSpPr>
          <p:cNvPr id="4" name="TextBox 3">
            <a:extLst>
              <a:ext uri="{FF2B5EF4-FFF2-40B4-BE49-F238E27FC236}">
                <a16:creationId xmlns:a16="http://schemas.microsoft.com/office/drawing/2014/main" id="{2879FE0B-24F6-E2CE-7928-D2452A862538}"/>
              </a:ext>
            </a:extLst>
          </p:cNvPr>
          <p:cNvSpPr txBox="1"/>
          <p:nvPr/>
        </p:nvSpPr>
        <p:spPr>
          <a:xfrm>
            <a:off x="510657" y="1090261"/>
            <a:ext cx="11418107" cy="3046988"/>
          </a:xfrm>
          <a:prstGeom prst="rect">
            <a:avLst/>
          </a:prstGeom>
          <a:noFill/>
        </p:spPr>
        <p:txBody>
          <a:bodyPr wrap="square" rtlCol="0">
            <a:spAutoFit/>
          </a:bodyPr>
          <a:lstStyle/>
          <a:p>
            <a:pPr marL="800100" lvl="1" indent="-342900">
              <a:buFont typeface="Arial" panose="020B0604020202020204" pitchFamily="34" charset="0"/>
              <a:buChar char="•"/>
            </a:pPr>
            <a:r>
              <a:rPr lang="en-IN" sz="2400" dirty="0">
                <a:latin typeface="Rockwell" panose="02060603020205020403" pitchFamily="18" charset="0"/>
              </a:rPr>
              <a:t>If there are multiple use cases on Q&amp;A specific to different domains, then building different fine-tuned models for each will not be cost effective.</a:t>
            </a:r>
          </a:p>
          <a:p>
            <a:pPr marL="800100" lvl="1" indent="-342900">
              <a:buFont typeface="Arial" panose="020B0604020202020204" pitchFamily="34" charset="0"/>
              <a:buChar char="•"/>
            </a:pPr>
            <a:r>
              <a:rPr lang="en-IN" sz="2400" dirty="0">
                <a:latin typeface="Rockwell" panose="02060603020205020403" pitchFamily="18" charset="0"/>
              </a:rPr>
              <a:t>It will consume more time for preparation of dataset on each domain and then fine tuning those datasets.</a:t>
            </a:r>
          </a:p>
          <a:p>
            <a:pPr marL="800100" lvl="1" indent="-342900">
              <a:buFont typeface="Arial" panose="020B0604020202020204" pitchFamily="34" charset="0"/>
              <a:buChar char="•"/>
            </a:pPr>
            <a:r>
              <a:rPr lang="en-IN" sz="2400" dirty="0">
                <a:latin typeface="Rockwell" panose="02060603020205020403" pitchFamily="18" charset="0"/>
              </a:rPr>
              <a:t>Best Solution</a:t>
            </a:r>
            <a:r>
              <a:rPr lang="en-IN" sz="2400" dirty="0">
                <a:latin typeface="Rockwell" panose="02060603020205020403" pitchFamily="18" charset="0"/>
                <a:sym typeface="Wingdings" panose="05000000000000000000" pitchFamily="2" charset="2"/>
              </a:rPr>
              <a:t> RAG Architecture for different domain data. This will be implemented fast and cost effective.</a:t>
            </a:r>
          </a:p>
          <a:p>
            <a:pPr marL="800100" lvl="1" indent="-342900">
              <a:buFont typeface="Arial" panose="020B0604020202020204" pitchFamily="34" charset="0"/>
              <a:buChar char="•"/>
            </a:pPr>
            <a:r>
              <a:rPr lang="en-IN" sz="2400" dirty="0">
                <a:latin typeface="Rockwell" panose="02060603020205020403" pitchFamily="18" charset="0"/>
                <a:sym typeface="Wingdings" panose="05000000000000000000" pitchFamily="2" charset="2"/>
              </a:rPr>
              <a:t>RAG Architecture is best suitable if the data for the system changes/updated frequently.</a:t>
            </a:r>
            <a:endParaRPr lang="en-IN" sz="2400" dirty="0">
              <a:latin typeface="Rockwell" panose="02060603020205020403" pitchFamily="18" charset="0"/>
            </a:endParaRPr>
          </a:p>
        </p:txBody>
      </p:sp>
    </p:spTree>
    <p:extLst>
      <p:ext uri="{BB962C8B-B14F-4D97-AF65-F5344CB8AC3E}">
        <p14:creationId xmlns:p14="http://schemas.microsoft.com/office/powerpoint/2010/main" val="18220434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B6B20-9292-1807-49E5-9E78D08860D1}"/>
              </a:ext>
            </a:extLst>
          </p:cNvPr>
          <p:cNvSpPr>
            <a:spLocks noGrp="1"/>
          </p:cNvSpPr>
          <p:nvPr>
            <p:ph type="title"/>
          </p:nvPr>
        </p:nvSpPr>
        <p:spPr>
          <a:xfrm>
            <a:off x="512741" y="0"/>
            <a:ext cx="9642641" cy="1325563"/>
          </a:xfrm>
        </p:spPr>
        <p:txBody>
          <a:bodyPr>
            <a:normAutofit/>
          </a:bodyPr>
          <a:lstStyle/>
          <a:p>
            <a:r>
              <a:rPr lang="en-US" sz="3600" dirty="0">
                <a:latin typeface="Rockwell" panose="02060603020205020403" pitchFamily="18" charset="0"/>
              </a:rPr>
              <a:t>Fine Tuning Vs RAG. When to use?</a:t>
            </a:r>
            <a:endParaRPr lang="en-IN" sz="3600" dirty="0">
              <a:latin typeface="Rockwell" panose="02060603020205020403" pitchFamily="18" charset="0"/>
            </a:endParaRPr>
          </a:p>
        </p:txBody>
      </p:sp>
      <p:sp>
        <p:nvSpPr>
          <p:cNvPr id="4" name="TextBox 3">
            <a:extLst>
              <a:ext uri="{FF2B5EF4-FFF2-40B4-BE49-F238E27FC236}">
                <a16:creationId xmlns:a16="http://schemas.microsoft.com/office/drawing/2014/main" id="{2879FE0B-24F6-E2CE-7928-D2452A862538}"/>
              </a:ext>
            </a:extLst>
          </p:cNvPr>
          <p:cNvSpPr txBox="1"/>
          <p:nvPr/>
        </p:nvSpPr>
        <p:spPr>
          <a:xfrm>
            <a:off x="510657" y="1090261"/>
            <a:ext cx="11418107" cy="1569660"/>
          </a:xfrm>
          <a:prstGeom prst="rect">
            <a:avLst/>
          </a:prstGeom>
          <a:noFill/>
        </p:spPr>
        <p:txBody>
          <a:bodyPr wrap="square" rtlCol="0">
            <a:spAutoFit/>
          </a:bodyPr>
          <a:lstStyle/>
          <a:p>
            <a:pPr marL="800100" lvl="1" indent="-342900">
              <a:buFont typeface="Arial" panose="020B0604020202020204" pitchFamily="34" charset="0"/>
              <a:buChar char="•"/>
            </a:pPr>
            <a:r>
              <a:rPr lang="en-IN" sz="2400" dirty="0">
                <a:latin typeface="Rockwell" panose="02060603020205020403" pitchFamily="18" charset="0"/>
                <a:sym typeface="Wingdings" panose="05000000000000000000" pitchFamily="2" charset="2"/>
              </a:rPr>
              <a:t>Fine-tuning is </a:t>
            </a:r>
            <a:r>
              <a:rPr lang="en-US" sz="2400" dirty="0">
                <a:latin typeface="Rockwell" panose="02060603020205020403" pitchFamily="18" charset="0"/>
              </a:rPr>
              <a:t>Ideal for stable, well-defined tasks where the data landscape doesn’t change frequently.</a:t>
            </a:r>
          </a:p>
          <a:p>
            <a:pPr marL="800100" lvl="1" indent="-342900">
              <a:buFont typeface="Arial" panose="020B0604020202020204" pitchFamily="34" charset="0"/>
              <a:buChar char="•"/>
            </a:pPr>
            <a:r>
              <a:rPr lang="en-US" sz="2400" dirty="0">
                <a:latin typeface="Rockwell" panose="02060603020205020403" pitchFamily="18" charset="0"/>
                <a:sym typeface="Wingdings" panose="05000000000000000000" pitchFamily="2" charset="2"/>
              </a:rPr>
              <a:t>For example, if we want to build Q&amp;A system on Automotive Data( which is fixed/not changes) then we can go for fine-tuning.</a:t>
            </a:r>
            <a:endParaRPr lang="en-IN" sz="2400" dirty="0">
              <a:latin typeface="Rockwell" panose="02060603020205020403" pitchFamily="18" charset="0"/>
            </a:endParaRPr>
          </a:p>
        </p:txBody>
      </p:sp>
    </p:spTree>
    <p:extLst>
      <p:ext uri="{BB962C8B-B14F-4D97-AF65-F5344CB8AC3E}">
        <p14:creationId xmlns:p14="http://schemas.microsoft.com/office/powerpoint/2010/main" val="3419413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53FA6-7261-E390-122F-7BFFB1EDC11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0F0F980-0EAA-52E0-D936-C0D8BE806EF2}"/>
              </a:ext>
            </a:extLst>
          </p:cNvPr>
          <p:cNvSpPr>
            <a:spLocks noGrp="1"/>
          </p:cNvSpPr>
          <p:nvPr>
            <p:ph type="title"/>
          </p:nvPr>
        </p:nvSpPr>
        <p:spPr>
          <a:xfrm>
            <a:off x="845127" y="-299877"/>
            <a:ext cx="10737150" cy="1325563"/>
          </a:xfrm>
        </p:spPr>
        <p:txBody>
          <a:bodyPr>
            <a:normAutofit/>
          </a:bodyPr>
          <a:lstStyle/>
          <a:p>
            <a:r>
              <a:rPr lang="en-US" sz="3600" dirty="0">
                <a:latin typeface="Rockwell" panose="02060603020205020403" pitchFamily="18" charset="0"/>
              </a:rPr>
              <a:t>Text Generation &amp; Summarization</a:t>
            </a:r>
            <a:endParaRPr lang="en-IN" sz="3600" dirty="0">
              <a:latin typeface="Rockwell" panose="02060603020205020403" pitchFamily="18" charset="0"/>
            </a:endParaRPr>
          </a:p>
        </p:txBody>
      </p:sp>
      <p:sp>
        <p:nvSpPr>
          <p:cNvPr id="2" name="TextBox 1">
            <a:extLst>
              <a:ext uri="{FF2B5EF4-FFF2-40B4-BE49-F238E27FC236}">
                <a16:creationId xmlns:a16="http://schemas.microsoft.com/office/drawing/2014/main" id="{7F470ACD-ADBE-1A0B-C59D-7E49A70C3CC6}"/>
              </a:ext>
            </a:extLst>
          </p:cNvPr>
          <p:cNvSpPr txBox="1"/>
          <p:nvPr/>
        </p:nvSpPr>
        <p:spPr>
          <a:xfrm>
            <a:off x="531617" y="1025686"/>
            <a:ext cx="11361969" cy="34163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2400" b="0" i="0" u="none" strike="noStrike" kern="1200" cap="none" spc="0" normalizeH="0" baseline="0" noProof="0" dirty="0" err="1">
                <a:ln>
                  <a:noFill/>
                </a:ln>
                <a:solidFill>
                  <a:prstClr val="black"/>
                </a:solidFill>
                <a:effectLst/>
                <a:uLnTx/>
                <a:uFillTx/>
                <a:latin typeface="Rockwell" panose="02060603020205020403" pitchFamily="18" charset="0"/>
                <a:ea typeface="+mn-ea"/>
                <a:cs typeface="+mn-cs"/>
              </a:rPr>
              <a:t>Kapture</a:t>
            </a:r>
            <a:r>
              <a:rPr kumimoji="0" lang="en-IN" sz="2400" b="0"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 will automatically create text/answers from existing knowledge base.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Content Scaling/Resizing will be possible. (variable length outputs based on user requirements).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7030A0"/>
                </a:solidFill>
                <a:latin typeface="Rockwell" panose="02060603020205020403" pitchFamily="18" charset="0"/>
              </a:rPr>
              <a:t>User requirements in the query includes ‘length of output’ user asked , context within the query, preferences of individual users.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7030A0"/>
                </a:solidFill>
                <a:latin typeface="Rockwell" panose="02060603020205020403" pitchFamily="18" charset="0"/>
              </a:rPr>
              <a:t>Based on these requirements, dynamic text is generated that is tailored to user requirements.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7030A0"/>
              </a:solidFill>
              <a:effectLst/>
              <a:uLnTx/>
              <a:uFillTx/>
              <a:latin typeface="Rockwell" panose="02060603020205020403"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Rockwell" panose="02060603020205020403" pitchFamily="18" charset="0"/>
              <a:ea typeface="+mn-ea"/>
              <a:cs typeface="+mn-cs"/>
            </a:endParaRPr>
          </a:p>
        </p:txBody>
      </p:sp>
      <p:graphicFrame>
        <p:nvGraphicFramePr>
          <p:cNvPr id="4" name="Table 3">
            <a:extLst>
              <a:ext uri="{FF2B5EF4-FFF2-40B4-BE49-F238E27FC236}">
                <a16:creationId xmlns:a16="http://schemas.microsoft.com/office/drawing/2014/main" id="{00200D92-DDBF-804F-C9AB-FADCC9093431}"/>
              </a:ext>
            </a:extLst>
          </p:cNvPr>
          <p:cNvGraphicFramePr>
            <a:graphicFrameLocks noGrp="1"/>
          </p:cNvGraphicFramePr>
          <p:nvPr>
            <p:extLst>
              <p:ext uri="{D42A27DB-BD31-4B8C-83A1-F6EECF244321}">
                <p14:modId xmlns:p14="http://schemas.microsoft.com/office/powerpoint/2010/main" val="3618004924"/>
              </p:ext>
            </p:extLst>
          </p:nvPr>
        </p:nvGraphicFramePr>
        <p:xfrm>
          <a:off x="298413" y="4607171"/>
          <a:ext cx="11595174" cy="741680"/>
        </p:xfrm>
        <a:graphic>
          <a:graphicData uri="http://schemas.openxmlformats.org/drawingml/2006/table">
            <a:tbl>
              <a:tblPr firstRow="1" bandRow="1">
                <a:tableStyleId>{5C22544A-7EE6-4342-B048-85BDC9FD1C3A}</a:tableStyleId>
              </a:tblPr>
              <a:tblGrid>
                <a:gridCol w="3865058">
                  <a:extLst>
                    <a:ext uri="{9D8B030D-6E8A-4147-A177-3AD203B41FA5}">
                      <a16:colId xmlns:a16="http://schemas.microsoft.com/office/drawing/2014/main" val="947079353"/>
                    </a:ext>
                  </a:extLst>
                </a:gridCol>
                <a:gridCol w="3865058">
                  <a:extLst>
                    <a:ext uri="{9D8B030D-6E8A-4147-A177-3AD203B41FA5}">
                      <a16:colId xmlns:a16="http://schemas.microsoft.com/office/drawing/2014/main" val="2242527161"/>
                    </a:ext>
                  </a:extLst>
                </a:gridCol>
                <a:gridCol w="3865058">
                  <a:extLst>
                    <a:ext uri="{9D8B030D-6E8A-4147-A177-3AD203B41FA5}">
                      <a16:colId xmlns:a16="http://schemas.microsoft.com/office/drawing/2014/main" val="1949101757"/>
                    </a:ext>
                  </a:extLst>
                </a:gridCol>
              </a:tblGrid>
              <a:tr h="370840">
                <a:tc>
                  <a:txBody>
                    <a:bodyPr/>
                    <a:lstStyle/>
                    <a:p>
                      <a:r>
                        <a:rPr lang="en-US" dirty="0">
                          <a:solidFill>
                            <a:schemeClr val="tx1"/>
                          </a:solidFill>
                        </a:rPr>
                        <a:t>Input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err="1">
                          <a:solidFill>
                            <a:schemeClr val="tx1"/>
                          </a:solidFill>
                        </a:rPr>
                        <a:t>Kapture</a:t>
                      </a:r>
                      <a:r>
                        <a:rPr lang="en-US" dirty="0">
                          <a:solidFill>
                            <a:schemeClr val="tx1"/>
                          </a:solidFill>
                        </a:rPr>
                        <a:t>/Gen AI Processing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Output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3280828"/>
                  </a:ext>
                </a:extLst>
              </a:tr>
              <a:tr h="370840">
                <a:tc>
                  <a:txBody>
                    <a:bodyPr/>
                    <a:lstStyle/>
                    <a:p>
                      <a:r>
                        <a:rPr lang="en-US" dirty="0">
                          <a:solidFill>
                            <a:schemeClr val="tx1"/>
                          </a:solidFill>
                        </a:rPr>
                        <a:t>Existing Knowledge Base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RAG/</a:t>
                      </a:r>
                      <a:r>
                        <a:rPr lang="en-US" dirty="0" err="1">
                          <a:solidFill>
                            <a:schemeClr val="tx1"/>
                          </a:solidFill>
                        </a:rPr>
                        <a:t>Kapture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Text/answers based on user needs.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7382226"/>
                  </a:ext>
                </a:extLst>
              </a:tr>
            </a:tbl>
          </a:graphicData>
        </a:graphic>
      </p:graphicFrame>
    </p:spTree>
    <p:extLst>
      <p:ext uri="{BB962C8B-B14F-4D97-AF65-F5344CB8AC3E}">
        <p14:creationId xmlns:p14="http://schemas.microsoft.com/office/powerpoint/2010/main" val="23440765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4283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9257C-DA92-B79E-8906-0DAD31D1A3B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8E2E39B-1726-4393-C327-77B1A4DF5E71}"/>
              </a:ext>
            </a:extLst>
          </p:cNvPr>
          <p:cNvSpPr>
            <a:spLocks noGrp="1"/>
          </p:cNvSpPr>
          <p:nvPr>
            <p:ph type="title"/>
          </p:nvPr>
        </p:nvSpPr>
        <p:spPr>
          <a:xfrm>
            <a:off x="845127" y="-299877"/>
            <a:ext cx="10737150" cy="1325563"/>
          </a:xfrm>
        </p:spPr>
        <p:txBody>
          <a:bodyPr>
            <a:normAutofit/>
          </a:bodyPr>
          <a:lstStyle/>
          <a:p>
            <a:r>
              <a:rPr lang="en-US" sz="3600" dirty="0">
                <a:latin typeface="Rockwell" panose="02060603020205020403" pitchFamily="18" charset="0"/>
              </a:rPr>
              <a:t>Conversational </a:t>
            </a:r>
            <a:r>
              <a:rPr lang="en-US" sz="3600" dirty="0" err="1">
                <a:latin typeface="Rockwell" panose="02060603020205020403" pitchFamily="18" charset="0"/>
              </a:rPr>
              <a:t>ChatBots</a:t>
            </a:r>
            <a:endParaRPr lang="en-IN" sz="3600" dirty="0">
              <a:latin typeface="Rockwell" panose="02060603020205020403" pitchFamily="18" charset="0"/>
            </a:endParaRPr>
          </a:p>
        </p:txBody>
      </p:sp>
      <p:sp>
        <p:nvSpPr>
          <p:cNvPr id="2" name="TextBox 1">
            <a:extLst>
              <a:ext uri="{FF2B5EF4-FFF2-40B4-BE49-F238E27FC236}">
                <a16:creationId xmlns:a16="http://schemas.microsoft.com/office/drawing/2014/main" id="{F0A1AAD7-7B2A-0350-21F8-344BE5693F3B}"/>
              </a:ext>
            </a:extLst>
          </p:cNvPr>
          <p:cNvSpPr txBox="1"/>
          <p:nvPr/>
        </p:nvSpPr>
        <p:spPr>
          <a:xfrm>
            <a:off x="531618" y="1025686"/>
            <a:ext cx="10895770" cy="4154984"/>
          </a:xfrm>
          <a:prstGeom prst="rect">
            <a:avLst/>
          </a:prstGeom>
          <a:noFill/>
        </p:spPr>
        <p:txBody>
          <a:bodyPr wrap="square" rtlCol="0">
            <a:spAutoFit/>
          </a:bodyPr>
          <a:lstStyle/>
          <a:p>
            <a:pPr marL="285750" indent="-285750">
              <a:buFont typeface="Arial" panose="020B0604020202020204" pitchFamily="34" charset="0"/>
              <a:buChar char="•"/>
              <a:defRPr/>
            </a:pPr>
            <a:r>
              <a:rPr lang="en-US" sz="2400" dirty="0">
                <a:solidFill>
                  <a:srgbClr val="7030A0"/>
                </a:solidFill>
                <a:latin typeface="Rockwell" panose="02060603020205020403" pitchFamily="18" charset="0"/>
              </a:rPr>
              <a:t>Chatbot is able to understand context/semantic meaning behind the user query.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Remembering conversation</a:t>
            </a:r>
          </a:p>
          <a:p>
            <a:pPr marL="285750" indent="-285750">
              <a:buFont typeface="Arial" panose="020B0604020202020204" pitchFamily="34" charset="0"/>
              <a:buChar char="•"/>
              <a:defRPr/>
            </a:pPr>
            <a:r>
              <a:rPr kumimoji="0" lang="en-US" sz="2400" b="0"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Framing a question based on </a:t>
            </a:r>
            <a:r>
              <a:rPr kumimoji="0" lang="en-US" sz="2400" b="0" i="0" u="none" strike="noStrike" kern="1200" cap="none" spc="0" normalizeH="0" baseline="0" noProof="0" dirty="0">
                <a:ln>
                  <a:noFill/>
                </a:ln>
                <a:solidFill>
                  <a:srgbClr val="7030A0"/>
                </a:solidFill>
                <a:effectLst/>
                <a:uLnTx/>
                <a:uFillTx/>
                <a:latin typeface="Rockwell" panose="02060603020205020403" pitchFamily="18" charset="0"/>
                <a:ea typeface="+mn-ea"/>
                <a:cs typeface="+mn-cs"/>
              </a:rPr>
              <a:t>dialogue history</a:t>
            </a:r>
            <a:r>
              <a:rPr kumimoji="0" lang="en-US" sz="2400" b="0"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 </a:t>
            </a:r>
            <a:r>
              <a:rPr kumimoji="0" lang="en-US" sz="2400" b="0" i="0" u="none" strike="noStrike" kern="1200" cap="none" spc="0" normalizeH="0" baseline="0" noProof="0" dirty="0">
                <a:ln>
                  <a:noFill/>
                </a:ln>
                <a:solidFill>
                  <a:srgbClr val="7030A0"/>
                </a:solidFill>
                <a:effectLst/>
                <a:uLnTx/>
                <a:uFillTx/>
                <a:latin typeface="Rockwell" panose="02060603020205020403" pitchFamily="18" charset="0"/>
                <a:ea typeface="+mn-ea"/>
                <a:cs typeface="+mn-cs"/>
              </a:rPr>
              <a:t>conversation context.</a:t>
            </a:r>
            <a:endParaRPr lang="en-US" sz="2400" dirty="0">
              <a:solidFill>
                <a:srgbClr val="7030A0"/>
              </a:solidFill>
              <a:latin typeface="Rockwell" panose="02060603020205020403" pitchFamily="18" charset="0"/>
            </a:endParaRPr>
          </a:p>
          <a:p>
            <a:pPr marL="285750" indent="-285750">
              <a:buFont typeface="Arial" panose="020B0604020202020204" pitchFamily="34" charset="0"/>
              <a:buChar char="•"/>
              <a:defRPr/>
            </a:pPr>
            <a:r>
              <a:rPr kumimoji="0" lang="en-US" sz="2400" b="0" i="0" u="none" strike="noStrike" kern="1200" cap="none" spc="0" normalizeH="0" baseline="0" noProof="0" dirty="0">
                <a:ln>
                  <a:noFill/>
                </a:ln>
                <a:solidFill>
                  <a:srgbClr val="7030A0"/>
                </a:solidFill>
                <a:effectLst/>
                <a:uLnTx/>
                <a:uFillTx/>
                <a:latin typeface="Rockwell" panose="02060603020205020403" pitchFamily="18" charset="0"/>
                <a:ea typeface="+mn-ea"/>
                <a:cs typeface="+mn-cs"/>
              </a:rPr>
              <a:t>Appropriate response is generated by considering a framed question and existing knowledge base.</a:t>
            </a:r>
          </a:p>
          <a:p>
            <a:pPr marL="285750" indent="-285750">
              <a:buFont typeface="Arial" panose="020B0604020202020204" pitchFamily="34" charset="0"/>
              <a:buChar char="•"/>
              <a:defRPr/>
            </a:pPr>
            <a:r>
              <a:rPr lang="en-US" sz="2400" dirty="0">
                <a:solidFill>
                  <a:srgbClr val="7030A0"/>
                </a:solidFill>
                <a:latin typeface="Rockwell" panose="02060603020205020403" pitchFamily="18" charset="0"/>
              </a:rPr>
              <a:t>Dialogue Management is involved for generating most appropriate response- keeping track of conversation state, managing turn taking in dialogue etc.</a:t>
            </a:r>
            <a:endParaRPr kumimoji="0" lang="en-US" sz="2400" b="0" i="0" u="none" strike="noStrike" kern="1200" cap="none" spc="0" normalizeH="0" baseline="0" noProof="0" dirty="0">
              <a:ln>
                <a:noFill/>
              </a:ln>
              <a:solidFill>
                <a:srgbClr val="7030A0"/>
              </a:solidFill>
              <a:effectLst/>
              <a:uLnTx/>
              <a:uFillTx/>
              <a:latin typeface="Rockwell" panose="02060603020205020403"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solidFill>
                <a:srgbClr val="7030A0"/>
              </a:solidFill>
              <a:latin typeface="Rockwell" panose="02060603020205020403" pitchFamily="18" charset="0"/>
            </a:endParaRPr>
          </a:p>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00B050"/>
              </a:solidFill>
              <a:effectLst/>
              <a:uLnTx/>
              <a:uFillTx/>
              <a:latin typeface="Rockwell" panose="02060603020205020403" pitchFamily="18" charset="0"/>
              <a:ea typeface="+mn-ea"/>
              <a:cs typeface="+mn-cs"/>
            </a:endParaRPr>
          </a:p>
        </p:txBody>
      </p:sp>
      <p:graphicFrame>
        <p:nvGraphicFramePr>
          <p:cNvPr id="4" name="Table 3">
            <a:extLst>
              <a:ext uri="{FF2B5EF4-FFF2-40B4-BE49-F238E27FC236}">
                <a16:creationId xmlns:a16="http://schemas.microsoft.com/office/drawing/2014/main" id="{A24BC8A1-4C8C-7ABA-9CA1-08D32A8B141D}"/>
              </a:ext>
            </a:extLst>
          </p:cNvPr>
          <p:cNvGraphicFramePr>
            <a:graphicFrameLocks noGrp="1"/>
          </p:cNvGraphicFramePr>
          <p:nvPr>
            <p:extLst>
              <p:ext uri="{D42A27DB-BD31-4B8C-83A1-F6EECF244321}">
                <p14:modId xmlns:p14="http://schemas.microsoft.com/office/powerpoint/2010/main" val="2545642942"/>
              </p:ext>
            </p:extLst>
          </p:nvPr>
        </p:nvGraphicFramePr>
        <p:xfrm>
          <a:off x="298413" y="4607171"/>
          <a:ext cx="11595174" cy="1285240"/>
        </p:xfrm>
        <a:graphic>
          <a:graphicData uri="http://schemas.openxmlformats.org/drawingml/2006/table">
            <a:tbl>
              <a:tblPr firstRow="1" bandRow="1">
                <a:tableStyleId>{5C22544A-7EE6-4342-B048-85BDC9FD1C3A}</a:tableStyleId>
              </a:tblPr>
              <a:tblGrid>
                <a:gridCol w="3865058">
                  <a:extLst>
                    <a:ext uri="{9D8B030D-6E8A-4147-A177-3AD203B41FA5}">
                      <a16:colId xmlns:a16="http://schemas.microsoft.com/office/drawing/2014/main" val="947079353"/>
                    </a:ext>
                  </a:extLst>
                </a:gridCol>
                <a:gridCol w="3865058">
                  <a:extLst>
                    <a:ext uri="{9D8B030D-6E8A-4147-A177-3AD203B41FA5}">
                      <a16:colId xmlns:a16="http://schemas.microsoft.com/office/drawing/2014/main" val="2242527161"/>
                    </a:ext>
                  </a:extLst>
                </a:gridCol>
                <a:gridCol w="3865058">
                  <a:extLst>
                    <a:ext uri="{9D8B030D-6E8A-4147-A177-3AD203B41FA5}">
                      <a16:colId xmlns:a16="http://schemas.microsoft.com/office/drawing/2014/main" val="1949101757"/>
                    </a:ext>
                  </a:extLst>
                </a:gridCol>
              </a:tblGrid>
              <a:tr h="370840">
                <a:tc>
                  <a:txBody>
                    <a:bodyPr/>
                    <a:lstStyle/>
                    <a:p>
                      <a:r>
                        <a:rPr lang="en-US" dirty="0">
                          <a:solidFill>
                            <a:schemeClr val="tx1"/>
                          </a:solidFill>
                        </a:rPr>
                        <a:t>Input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err="1">
                          <a:solidFill>
                            <a:schemeClr val="tx1"/>
                          </a:solidFill>
                        </a:rPr>
                        <a:t>Kapture</a:t>
                      </a:r>
                      <a:r>
                        <a:rPr lang="en-US" dirty="0">
                          <a:solidFill>
                            <a:schemeClr val="tx1"/>
                          </a:solidFill>
                        </a:rPr>
                        <a:t>/Gen AI Processing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Output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3280828"/>
                  </a:ext>
                </a:extLst>
              </a:tr>
              <a:tr h="370840">
                <a:tc>
                  <a:txBody>
                    <a:bodyPr/>
                    <a:lstStyle/>
                    <a:p>
                      <a:r>
                        <a:rPr lang="en-US" dirty="0">
                          <a:solidFill>
                            <a:schemeClr val="tx1"/>
                          </a:solidFill>
                        </a:rPr>
                        <a:t>Existing Knowledge Base</a:t>
                      </a:r>
                    </a:p>
                    <a:p>
                      <a:r>
                        <a:rPr lang="en-US" dirty="0">
                          <a:solidFill>
                            <a:schemeClr val="tx1"/>
                          </a:solidFill>
                        </a:rPr>
                        <a:t>Questions</a:t>
                      </a:r>
                    </a:p>
                    <a:p>
                      <a:r>
                        <a:rPr lang="en-US" dirty="0">
                          <a:solidFill>
                            <a:schemeClr val="tx1"/>
                          </a:solidFill>
                        </a:rPr>
                        <a:t>History of the User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7030A0"/>
                          </a:solidFill>
                        </a:rPr>
                        <a:t>RAG/Prompt Engineering/Kapture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Conversational answers based on question and history.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7382226"/>
                  </a:ext>
                </a:extLst>
              </a:tr>
            </a:tbl>
          </a:graphicData>
        </a:graphic>
      </p:graphicFrame>
    </p:spTree>
    <p:extLst>
      <p:ext uri="{BB962C8B-B14F-4D97-AF65-F5344CB8AC3E}">
        <p14:creationId xmlns:p14="http://schemas.microsoft.com/office/powerpoint/2010/main" val="4116896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0492C-B282-C8B2-6BE5-4DC43C902BB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0E42AA7-99D9-2AFE-43E6-4FEB1EA10AB1}"/>
              </a:ext>
            </a:extLst>
          </p:cNvPr>
          <p:cNvSpPr>
            <a:spLocks noGrp="1"/>
          </p:cNvSpPr>
          <p:nvPr>
            <p:ph type="title"/>
          </p:nvPr>
        </p:nvSpPr>
        <p:spPr>
          <a:xfrm>
            <a:off x="845127" y="-299877"/>
            <a:ext cx="10737150" cy="1325563"/>
          </a:xfrm>
        </p:spPr>
        <p:txBody>
          <a:bodyPr>
            <a:normAutofit/>
          </a:bodyPr>
          <a:lstStyle/>
          <a:p>
            <a:r>
              <a:rPr lang="en-US" sz="3600" dirty="0">
                <a:latin typeface="Rockwell" panose="02060603020205020403" pitchFamily="18" charset="0"/>
              </a:rPr>
              <a:t>Solutioning in Steps</a:t>
            </a:r>
            <a:endParaRPr lang="en-IN" sz="3600" dirty="0">
              <a:latin typeface="Rockwell" panose="02060603020205020403" pitchFamily="18" charset="0"/>
            </a:endParaRPr>
          </a:p>
        </p:txBody>
      </p:sp>
      <p:sp>
        <p:nvSpPr>
          <p:cNvPr id="2" name="TextBox 1">
            <a:extLst>
              <a:ext uri="{FF2B5EF4-FFF2-40B4-BE49-F238E27FC236}">
                <a16:creationId xmlns:a16="http://schemas.microsoft.com/office/drawing/2014/main" id="{DF4598BD-ECAD-24D1-B070-D074D5F83796}"/>
              </a:ext>
            </a:extLst>
          </p:cNvPr>
          <p:cNvSpPr txBox="1"/>
          <p:nvPr/>
        </p:nvSpPr>
        <p:spPr>
          <a:xfrm>
            <a:off x="531618" y="1025686"/>
            <a:ext cx="10895770"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User can ask for a solution to his question in steps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Rockwell" panose="02060603020205020403" pitchFamily="18" charset="0"/>
              </a:rPr>
              <a:t>Parameter – all steps or 1-by-1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Rockwell" panose="02060603020205020403" pitchFamily="18" charset="0"/>
              </a:rPr>
              <a:t>Kapture will create a solution and explain to the user in steps</a:t>
            </a:r>
          </a:p>
        </p:txBody>
      </p:sp>
      <p:graphicFrame>
        <p:nvGraphicFramePr>
          <p:cNvPr id="4" name="Table 3">
            <a:extLst>
              <a:ext uri="{FF2B5EF4-FFF2-40B4-BE49-F238E27FC236}">
                <a16:creationId xmlns:a16="http://schemas.microsoft.com/office/drawing/2014/main" id="{D69CED73-2D05-1FD7-F3E5-5079BD588AB7}"/>
              </a:ext>
            </a:extLst>
          </p:cNvPr>
          <p:cNvGraphicFramePr>
            <a:graphicFrameLocks noGrp="1"/>
          </p:cNvGraphicFramePr>
          <p:nvPr>
            <p:extLst>
              <p:ext uri="{D42A27DB-BD31-4B8C-83A1-F6EECF244321}">
                <p14:modId xmlns:p14="http://schemas.microsoft.com/office/powerpoint/2010/main" val="3168288352"/>
              </p:ext>
            </p:extLst>
          </p:nvPr>
        </p:nvGraphicFramePr>
        <p:xfrm>
          <a:off x="298413" y="4607171"/>
          <a:ext cx="11595174" cy="1010920"/>
        </p:xfrm>
        <a:graphic>
          <a:graphicData uri="http://schemas.openxmlformats.org/drawingml/2006/table">
            <a:tbl>
              <a:tblPr firstRow="1" bandRow="1">
                <a:tableStyleId>{5C22544A-7EE6-4342-B048-85BDC9FD1C3A}</a:tableStyleId>
              </a:tblPr>
              <a:tblGrid>
                <a:gridCol w="3865058">
                  <a:extLst>
                    <a:ext uri="{9D8B030D-6E8A-4147-A177-3AD203B41FA5}">
                      <a16:colId xmlns:a16="http://schemas.microsoft.com/office/drawing/2014/main" val="947079353"/>
                    </a:ext>
                  </a:extLst>
                </a:gridCol>
                <a:gridCol w="3865058">
                  <a:extLst>
                    <a:ext uri="{9D8B030D-6E8A-4147-A177-3AD203B41FA5}">
                      <a16:colId xmlns:a16="http://schemas.microsoft.com/office/drawing/2014/main" val="2242527161"/>
                    </a:ext>
                  </a:extLst>
                </a:gridCol>
                <a:gridCol w="3865058">
                  <a:extLst>
                    <a:ext uri="{9D8B030D-6E8A-4147-A177-3AD203B41FA5}">
                      <a16:colId xmlns:a16="http://schemas.microsoft.com/office/drawing/2014/main" val="1949101757"/>
                    </a:ext>
                  </a:extLst>
                </a:gridCol>
              </a:tblGrid>
              <a:tr h="370840">
                <a:tc>
                  <a:txBody>
                    <a:bodyPr/>
                    <a:lstStyle/>
                    <a:p>
                      <a:r>
                        <a:rPr lang="en-US" dirty="0">
                          <a:solidFill>
                            <a:schemeClr val="tx1"/>
                          </a:solidFill>
                        </a:rPr>
                        <a:t>Input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err="1">
                          <a:solidFill>
                            <a:schemeClr val="tx1"/>
                          </a:solidFill>
                        </a:rPr>
                        <a:t>Kapture</a:t>
                      </a:r>
                      <a:r>
                        <a:rPr lang="en-US" dirty="0">
                          <a:solidFill>
                            <a:schemeClr val="tx1"/>
                          </a:solidFill>
                        </a:rPr>
                        <a:t>/Gen AI Processing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Output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3280828"/>
                  </a:ext>
                </a:extLst>
              </a:tr>
              <a:tr h="370840">
                <a:tc>
                  <a:txBody>
                    <a:bodyPr/>
                    <a:lstStyle/>
                    <a:p>
                      <a:r>
                        <a:rPr lang="en-US" dirty="0">
                          <a:solidFill>
                            <a:schemeClr val="tx1"/>
                          </a:solidFill>
                        </a:rPr>
                        <a:t>Existing Knowledge Base</a:t>
                      </a:r>
                    </a:p>
                    <a:p>
                      <a:r>
                        <a:rPr lang="en-US" dirty="0">
                          <a:solidFill>
                            <a:schemeClr val="tx1"/>
                          </a:solidFill>
                        </a:rPr>
                        <a:t>Steps – All or 1-by-1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7030A0"/>
                          </a:solidFill>
                        </a:rPr>
                        <a:t>Fine-tuning/Prompt Engineering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Answers in Steps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7382226"/>
                  </a:ext>
                </a:extLst>
              </a:tr>
            </a:tbl>
          </a:graphicData>
        </a:graphic>
      </p:graphicFrame>
    </p:spTree>
    <p:extLst>
      <p:ext uri="{BB962C8B-B14F-4D97-AF65-F5344CB8AC3E}">
        <p14:creationId xmlns:p14="http://schemas.microsoft.com/office/powerpoint/2010/main" val="998321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6B6A5-C4DB-94D9-975D-79FEDCA8419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3DE2A1C-797A-7A90-E343-C43BBF58B85D}"/>
              </a:ext>
            </a:extLst>
          </p:cNvPr>
          <p:cNvSpPr>
            <a:spLocks noGrp="1"/>
          </p:cNvSpPr>
          <p:nvPr>
            <p:ph type="title"/>
          </p:nvPr>
        </p:nvSpPr>
        <p:spPr>
          <a:xfrm>
            <a:off x="845127" y="-299877"/>
            <a:ext cx="10737150" cy="1325563"/>
          </a:xfrm>
        </p:spPr>
        <p:txBody>
          <a:bodyPr>
            <a:normAutofit/>
          </a:bodyPr>
          <a:lstStyle/>
          <a:p>
            <a:r>
              <a:rPr lang="en-US" sz="3600" dirty="0">
                <a:latin typeface="Rockwell" panose="02060603020205020403" pitchFamily="18" charset="0"/>
              </a:rPr>
              <a:t>Predictive Q&amp;A</a:t>
            </a:r>
            <a:endParaRPr lang="en-IN" sz="3600" dirty="0">
              <a:latin typeface="Rockwell" panose="02060603020205020403" pitchFamily="18" charset="0"/>
            </a:endParaRPr>
          </a:p>
        </p:txBody>
      </p:sp>
      <p:sp>
        <p:nvSpPr>
          <p:cNvPr id="2" name="TextBox 1">
            <a:extLst>
              <a:ext uri="{FF2B5EF4-FFF2-40B4-BE49-F238E27FC236}">
                <a16:creationId xmlns:a16="http://schemas.microsoft.com/office/drawing/2014/main" id="{FDCB60EA-A03F-7520-D46B-324CC5884166}"/>
              </a:ext>
            </a:extLst>
          </p:cNvPr>
          <p:cNvSpPr txBox="1"/>
          <p:nvPr/>
        </p:nvSpPr>
        <p:spPr>
          <a:xfrm>
            <a:off x="531618" y="1025686"/>
            <a:ext cx="10895770" cy="267765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2400" b="0"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Kapture will be able to predict solutions/issues for the user based on user cues, system cues and/or other social cues that are provided as inputs to the system.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7030A0"/>
                </a:solidFill>
                <a:latin typeface="Rockwell" panose="02060603020205020403" pitchFamily="18" charset="0"/>
              </a:rPr>
              <a:t>Kapture extracts </a:t>
            </a:r>
            <a:r>
              <a:rPr kumimoji="0" lang="en-US" sz="2400" b="0" i="0" u="none" strike="noStrike" kern="1200" cap="none" spc="0" normalizeH="0" baseline="0" noProof="0" dirty="0">
                <a:ln>
                  <a:noFill/>
                </a:ln>
                <a:solidFill>
                  <a:srgbClr val="7030A0"/>
                </a:solidFill>
                <a:effectLst/>
                <a:uLnTx/>
                <a:uFillTx/>
                <a:latin typeface="Rockwell" panose="02060603020205020403" pitchFamily="18" charset="0"/>
                <a:ea typeface="+mn-ea"/>
                <a:cs typeface="+mn-cs"/>
              </a:rPr>
              <a:t>relevant features from user queries and context, such as keywords, intents, sentiments, and conversation context, to enhance the predictive accuracy of Question-Answering system.</a:t>
            </a:r>
            <a:endParaRPr kumimoji="0" lang="en-IN" sz="2400" b="0" i="0" u="none" strike="noStrike" kern="1200" cap="none" spc="0" normalizeH="0" baseline="0" noProof="0" dirty="0">
              <a:ln>
                <a:noFill/>
              </a:ln>
              <a:solidFill>
                <a:srgbClr val="7030A0"/>
              </a:solidFill>
              <a:effectLst/>
              <a:uLnTx/>
              <a:uFillTx/>
              <a:latin typeface="Rockwell" panose="02060603020205020403"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N" sz="2400" b="0" i="0" u="none" strike="noStrike" kern="1200" cap="none" spc="0" normalizeH="0" baseline="0" noProof="0" dirty="0">
              <a:ln>
                <a:noFill/>
              </a:ln>
              <a:solidFill>
                <a:prstClr val="black"/>
              </a:solidFill>
              <a:effectLst/>
              <a:uLnTx/>
              <a:uFillTx/>
              <a:latin typeface="Rockwell" panose="02060603020205020403" pitchFamily="18" charset="0"/>
              <a:ea typeface="+mn-ea"/>
              <a:cs typeface="+mn-cs"/>
            </a:endParaRPr>
          </a:p>
        </p:txBody>
      </p:sp>
      <p:graphicFrame>
        <p:nvGraphicFramePr>
          <p:cNvPr id="4" name="Table 3">
            <a:extLst>
              <a:ext uri="{FF2B5EF4-FFF2-40B4-BE49-F238E27FC236}">
                <a16:creationId xmlns:a16="http://schemas.microsoft.com/office/drawing/2014/main" id="{6BAA589C-F0FF-4C33-C0C3-6BCE14214F13}"/>
              </a:ext>
            </a:extLst>
          </p:cNvPr>
          <p:cNvGraphicFramePr>
            <a:graphicFrameLocks noGrp="1"/>
          </p:cNvGraphicFramePr>
          <p:nvPr>
            <p:extLst>
              <p:ext uri="{D42A27DB-BD31-4B8C-83A1-F6EECF244321}">
                <p14:modId xmlns:p14="http://schemas.microsoft.com/office/powerpoint/2010/main" val="273190733"/>
              </p:ext>
            </p:extLst>
          </p:nvPr>
        </p:nvGraphicFramePr>
        <p:xfrm>
          <a:off x="298413" y="4607171"/>
          <a:ext cx="11595174" cy="1559560"/>
        </p:xfrm>
        <a:graphic>
          <a:graphicData uri="http://schemas.openxmlformats.org/drawingml/2006/table">
            <a:tbl>
              <a:tblPr firstRow="1" bandRow="1">
                <a:tableStyleId>{5C22544A-7EE6-4342-B048-85BDC9FD1C3A}</a:tableStyleId>
              </a:tblPr>
              <a:tblGrid>
                <a:gridCol w="3865058">
                  <a:extLst>
                    <a:ext uri="{9D8B030D-6E8A-4147-A177-3AD203B41FA5}">
                      <a16:colId xmlns:a16="http://schemas.microsoft.com/office/drawing/2014/main" val="947079353"/>
                    </a:ext>
                  </a:extLst>
                </a:gridCol>
                <a:gridCol w="3865058">
                  <a:extLst>
                    <a:ext uri="{9D8B030D-6E8A-4147-A177-3AD203B41FA5}">
                      <a16:colId xmlns:a16="http://schemas.microsoft.com/office/drawing/2014/main" val="2242527161"/>
                    </a:ext>
                  </a:extLst>
                </a:gridCol>
                <a:gridCol w="3865058">
                  <a:extLst>
                    <a:ext uri="{9D8B030D-6E8A-4147-A177-3AD203B41FA5}">
                      <a16:colId xmlns:a16="http://schemas.microsoft.com/office/drawing/2014/main" val="1949101757"/>
                    </a:ext>
                  </a:extLst>
                </a:gridCol>
              </a:tblGrid>
              <a:tr h="370840">
                <a:tc>
                  <a:txBody>
                    <a:bodyPr/>
                    <a:lstStyle/>
                    <a:p>
                      <a:r>
                        <a:rPr lang="en-US" dirty="0">
                          <a:solidFill>
                            <a:schemeClr val="tx1"/>
                          </a:solidFill>
                        </a:rPr>
                        <a:t>Input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err="1">
                          <a:solidFill>
                            <a:schemeClr val="tx1"/>
                          </a:solidFill>
                        </a:rPr>
                        <a:t>Kapture</a:t>
                      </a:r>
                      <a:r>
                        <a:rPr lang="en-US" dirty="0">
                          <a:solidFill>
                            <a:schemeClr val="tx1"/>
                          </a:solidFill>
                        </a:rPr>
                        <a:t>/Gen AI Processing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Output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3280828"/>
                  </a:ext>
                </a:extLst>
              </a:tr>
              <a:tr h="370840">
                <a:tc>
                  <a:txBody>
                    <a:bodyPr/>
                    <a:lstStyle/>
                    <a:p>
                      <a:r>
                        <a:rPr lang="en-US" dirty="0">
                          <a:solidFill>
                            <a:schemeClr val="tx1"/>
                          </a:solidFill>
                        </a:rPr>
                        <a:t>Existing Knowledge Base</a:t>
                      </a:r>
                    </a:p>
                    <a:p>
                      <a:r>
                        <a:rPr lang="en-US" dirty="0">
                          <a:solidFill>
                            <a:schemeClr val="tx1"/>
                          </a:solidFill>
                        </a:rPr>
                        <a:t>User History</a:t>
                      </a:r>
                    </a:p>
                    <a:p>
                      <a:r>
                        <a:rPr lang="en-US" dirty="0">
                          <a:solidFill>
                            <a:schemeClr val="tx1"/>
                          </a:solidFill>
                        </a:rPr>
                        <a:t>User Profile</a:t>
                      </a:r>
                    </a:p>
                    <a:p>
                      <a:r>
                        <a:rPr lang="en-US" dirty="0">
                          <a:solidFill>
                            <a:schemeClr val="tx1"/>
                          </a:solidFill>
                        </a:rPr>
                        <a:t>Social Happenings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RAG/</a:t>
                      </a:r>
                      <a:r>
                        <a:rPr lang="en-US" dirty="0" err="1">
                          <a:solidFill>
                            <a:schemeClr val="tx1"/>
                          </a:solidFill>
                        </a:rPr>
                        <a:t>Kapture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Text/answers based on user needs.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7382226"/>
                  </a:ext>
                </a:extLst>
              </a:tr>
            </a:tbl>
          </a:graphicData>
        </a:graphic>
      </p:graphicFrame>
    </p:spTree>
    <p:extLst>
      <p:ext uri="{BB962C8B-B14F-4D97-AF65-F5344CB8AC3E}">
        <p14:creationId xmlns:p14="http://schemas.microsoft.com/office/powerpoint/2010/main" val="1165223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9EA58-E48C-2E02-5AAC-9B2D6A96400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BF25972-3C9E-F252-EE66-CA60BE74C3A9}"/>
              </a:ext>
            </a:extLst>
          </p:cNvPr>
          <p:cNvSpPr>
            <a:spLocks noGrp="1"/>
          </p:cNvSpPr>
          <p:nvPr>
            <p:ph type="title"/>
          </p:nvPr>
        </p:nvSpPr>
        <p:spPr>
          <a:xfrm>
            <a:off x="845127" y="-550600"/>
            <a:ext cx="10737150" cy="1325563"/>
          </a:xfrm>
        </p:spPr>
        <p:txBody>
          <a:bodyPr>
            <a:normAutofit/>
          </a:bodyPr>
          <a:lstStyle/>
          <a:p>
            <a:r>
              <a:rPr lang="en-US" sz="2000" dirty="0">
                <a:latin typeface="Rockwell" panose="02060603020205020403" pitchFamily="18" charset="0"/>
              </a:rPr>
              <a:t>Analysis</a:t>
            </a:r>
            <a:endParaRPr lang="en-IN" sz="2000" dirty="0">
              <a:latin typeface="Rockwell" panose="02060603020205020403" pitchFamily="18" charset="0"/>
            </a:endParaRPr>
          </a:p>
        </p:txBody>
      </p:sp>
      <p:graphicFrame>
        <p:nvGraphicFramePr>
          <p:cNvPr id="4" name="Table 3">
            <a:extLst>
              <a:ext uri="{FF2B5EF4-FFF2-40B4-BE49-F238E27FC236}">
                <a16:creationId xmlns:a16="http://schemas.microsoft.com/office/drawing/2014/main" id="{00F65799-A20C-6150-1D8F-B3FE66A9D0C4}"/>
              </a:ext>
            </a:extLst>
          </p:cNvPr>
          <p:cNvGraphicFramePr>
            <a:graphicFrameLocks noGrp="1"/>
          </p:cNvGraphicFramePr>
          <p:nvPr>
            <p:extLst>
              <p:ext uri="{D42A27DB-BD31-4B8C-83A1-F6EECF244321}">
                <p14:modId xmlns:p14="http://schemas.microsoft.com/office/powerpoint/2010/main" val="3289098378"/>
              </p:ext>
            </p:extLst>
          </p:nvPr>
        </p:nvGraphicFramePr>
        <p:xfrm>
          <a:off x="416115" y="335280"/>
          <a:ext cx="11595174" cy="5577840"/>
        </p:xfrm>
        <a:graphic>
          <a:graphicData uri="http://schemas.openxmlformats.org/drawingml/2006/table">
            <a:tbl>
              <a:tblPr firstRow="1" bandRow="1">
                <a:tableStyleId>{5C22544A-7EE6-4342-B048-85BDC9FD1C3A}</a:tableStyleId>
              </a:tblPr>
              <a:tblGrid>
                <a:gridCol w="1279664">
                  <a:extLst>
                    <a:ext uri="{9D8B030D-6E8A-4147-A177-3AD203B41FA5}">
                      <a16:colId xmlns:a16="http://schemas.microsoft.com/office/drawing/2014/main" val="947079353"/>
                    </a:ext>
                  </a:extLst>
                </a:gridCol>
                <a:gridCol w="1769807">
                  <a:extLst>
                    <a:ext uri="{9D8B030D-6E8A-4147-A177-3AD203B41FA5}">
                      <a16:colId xmlns:a16="http://schemas.microsoft.com/office/drawing/2014/main" val="2242527161"/>
                    </a:ext>
                  </a:extLst>
                </a:gridCol>
                <a:gridCol w="1694471">
                  <a:extLst>
                    <a:ext uri="{9D8B030D-6E8A-4147-A177-3AD203B41FA5}">
                      <a16:colId xmlns:a16="http://schemas.microsoft.com/office/drawing/2014/main" val="2762758690"/>
                    </a:ext>
                  </a:extLst>
                </a:gridCol>
                <a:gridCol w="1091380">
                  <a:extLst>
                    <a:ext uri="{9D8B030D-6E8A-4147-A177-3AD203B41FA5}">
                      <a16:colId xmlns:a16="http://schemas.microsoft.com/office/drawing/2014/main" val="1949101757"/>
                    </a:ext>
                  </a:extLst>
                </a:gridCol>
                <a:gridCol w="1415845">
                  <a:extLst>
                    <a:ext uri="{9D8B030D-6E8A-4147-A177-3AD203B41FA5}">
                      <a16:colId xmlns:a16="http://schemas.microsoft.com/office/drawing/2014/main" val="1678500397"/>
                    </a:ext>
                  </a:extLst>
                </a:gridCol>
                <a:gridCol w="4344007">
                  <a:extLst>
                    <a:ext uri="{9D8B030D-6E8A-4147-A177-3AD203B41FA5}">
                      <a16:colId xmlns:a16="http://schemas.microsoft.com/office/drawing/2014/main" val="3946078751"/>
                    </a:ext>
                  </a:extLst>
                </a:gridCol>
              </a:tblGrid>
              <a:tr h="370840">
                <a:tc>
                  <a:txBody>
                    <a:bodyPr/>
                    <a:lstStyle/>
                    <a:p>
                      <a:r>
                        <a:rPr lang="en-US" sz="1400" dirty="0">
                          <a:solidFill>
                            <a:schemeClr val="tx1"/>
                          </a:solidFill>
                          <a:latin typeface="Rockwell" panose="02060603020205020403" pitchFamily="18" charset="0"/>
                        </a:rPr>
                        <a:t>Model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Rockwell" panose="02060603020205020403" pitchFamily="18" charset="0"/>
                        </a:rPr>
                        <a:t>Number of Parameters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Rockwell" panose="02060603020205020403" pitchFamily="18" charset="0"/>
                        </a:rPr>
                        <a:t>Task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Rockwell" panose="02060603020205020403" pitchFamily="18" charset="0"/>
                        </a:rPr>
                        <a:t>Source Company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Rockwell" panose="02060603020205020403" pitchFamily="18" charset="0"/>
                        </a:rPr>
                        <a:t>Repository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Rockwell" panose="02060603020205020403" pitchFamily="18" charset="0"/>
                        </a:rPr>
                        <a:t>Results-Comments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3280828"/>
                  </a:ext>
                </a:extLst>
              </a:tr>
              <a:tr h="370840">
                <a:tc>
                  <a:txBody>
                    <a:bodyPr/>
                    <a:lstStyle/>
                    <a:p>
                      <a:r>
                        <a:rPr lang="en-US" sz="1400" dirty="0">
                          <a:solidFill>
                            <a:schemeClr val="tx1"/>
                          </a:solidFill>
                          <a:latin typeface="Rockwell" panose="02060603020205020403" pitchFamily="18" charset="0"/>
                        </a:rPr>
                        <a:t>gpt-neo-1.3B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Rockwell" panose="02060603020205020403" pitchFamily="18" charset="0"/>
                        </a:rPr>
                        <a:t>1.3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Rockwell" panose="02060603020205020403" pitchFamily="18" charset="0"/>
                        </a:rPr>
                        <a:t>Text Generation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err="1">
                          <a:solidFill>
                            <a:schemeClr val="tx1"/>
                          </a:solidFill>
                          <a:latin typeface="Rockwell" panose="02060603020205020403" pitchFamily="18" charset="0"/>
                        </a:rPr>
                        <a:t>EleutherAI</a:t>
                      </a:r>
                      <a:endParaRPr lang="en-US" sz="1400" dirty="0">
                        <a:solidFill>
                          <a:schemeClr val="tx1"/>
                        </a:solidFill>
                        <a:latin typeface="Rockwell" panose="020606030202050204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Rockwell" panose="02060603020205020403" pitchFamily="18" charset="0"/>
                        </a:rPr>
                        <a:t>Hugging Face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a:solidFill>
                            <a:schemeClr val="tx1"/>
                          </a:solidFill>
                          <a:latin typeface="Rockwell" panose="02060603020205020403" pitchFamily="18" charset="0"/>
                        </a:rPr>
                        <a:t>General Question- </a:t>
                      </a:r>
                      <a:r>
                        <a:rPr lang="en-US" sz="1400" dirty="0">
                          <a:solidFill>
                            <a:schemeClr val="tx1"/>
                          </a:solidFill>
                          <a:latin typeface="Rockwell" panose="02060603020205020403" pitchFamily="18" charset="0"/>
                        </a:rPr>
                        <a:t>Ok</a:t>
                      </a:r>
                    </a:p>
                    <a:p>
                      <a:r>
                        <a:rPr lang="en-US" sz="1400" b="1" dirty="0">
                          <a:solidFill>
                            <a:schemeClr val="tx1"/>
                          </a:solidFill>
                          <a:latin typeface="Rockwell" panose="02060603020205020403" pitchFamily="18" charset="0"/>
                        </a:rPr>
                        <a:t>Math Questions</a:t>
                      </a:r>
                      <a:r>
                        <a:rPr lang="en-US" sz="1400" dirty="0">
                          <a:solidFill>
                            <a:schemeClr val="tx1"/>
                          </a:solidFill>
                          <a:latin typeface="Rockwell" panose="02060603020205020403" pitchFamily="18" charset="0"/>
                        </a:rPr>
                        <a:t>-Wrong Output for complex operation.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Rockwell" panose="02060603020205020403" pitchFamily="18" charset="0"/>
                          <a:hlinkClick r:id="rId2"/>
                        </a:rPr>
                        <a:t>https://huggingface.co/EleutherAI/gpt-neo-1.3B</a:t>
                      </a:r>
                      <a:endParaRPr lang="en-US" sz="1400" dirty="0">
                        <a:solidFill>
                          <a:schemeClr val="tx1"/>
                        </a:solidFill>
                        <a:latin typeface="Rockwell" panose="020606030202050204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2635029"/>
                  </a:ext>
                </a:extLst>
              </a:tr>
              <a:tr h="370840">
                <a:tc>
                  <a:txBody>
                    <a:bodyPr/>
                    <a:lstStyle/>
                    <a:p>
                      <a:r>
                        <a:rPr lang="en-US" sz="1400" dirty="0">
                          <a:solidFill>
                            <a:schemeClr val="tx1"/>
                          </a:solidFill>
                          <a:latin typeface="Rockwell" panose="02060603020205020403" pitchFamily="18" charset="0"/>
                        </a:rPr>
                        <a:t>MiniChat-1.5-3B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Rockwell" panose="02060603020205020403" pitchFamily="18" charset="0"/>
                        </a:rPr>
                        <a:t>3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Rockwell" panose="02060603020205020403" pitchFamily="18" charset="0"/>
                        </a:rPr>
                        <a:t>Text Generation,</a:t>
                      </a:r>
                    </a:p>
                    <a:p>
                      <a:r>
                        <a:rPr lang="en-US" sz="1400" dirty="0">
                          <a:solidFill>
                            <a:schemeClr val="tx1"/>
                          </a:solidFill>
                          <a:latin typeface="Rockwell" panose="02060603020205020403" pitchFamily="18" charset="0"/>
                        </a:rPr>
                        <a:t>Conversational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err="1">
                          <a:solidFill>
                            <a:schemeClr val="tx1"/>
                          </a:solidFill>
                          <a:latin typeface="Rockwell" panose="02060603020205020403" pitchFamily="18" charset="0"/>
                        </a:rPr>
                        <a:t>GeneZC</a:t>
                      </a:r>
                      <a:endParaRPr lang="en-US" sz="1400" dirty="0">
                        <a:solidFill>
                          <a:schemeClr val="tx1"/>
                        </a:solidFill>
                        <a:latin typeface="Rockwell" panose="020606030202050204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Rockwell" panose="02060603020205020403" pitchFamily="18" charset="0"/>
                        </a:rPr>
                        <a:t>Hugging Face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a:solidFill>
                            <a:schemeClr val="tx1"/>
                          </a:solidFill>
                          <a:latin typeface="Rockwell" panose="02060603020205020403" pitchFamily="18" charset="0"/>
                        </a:rPr>
                        <a:t>General Questions</a:t>
                      </a:r>
                      <a:r>
                        <a:rPr lang="en-US" sz="1400" dirty="0">
                          <a:solidFill>
                            <a:schemeClr val="tx1"/>
                          </a:solidFill>
                          <a:latin typeface="Rockwell" panose="02060603020205020403" pitchFamily="18" charset="0"/>
                        </a:rPr>
                        <a:t>-Ok-No Out of GPU memory.</a:t>
                      </a:r>
                    </a:p>
                    <a:p>
                      <a:r>
                        <a:rPr lang="en-US" sz="1400" b="1" dirty="0">
                          <a:solidFill>
                            <a:schemeClr val="tx1"/>
                          </a:solidFill>
                          <a:latin typeface="Rockwell" panose="02060603020205020403" pitchFamily="18" charset="0"/>
                        </a:rPr>
                        <a:t>Kapture Data Questions- </a:t>
                      </a:r>
                      <a:r>
                        <a:rPr lang="en-US" sz="1400" dirty="0">
                          <a:solidFill>
                            <a:schemeClr val="tx1"/>
                          </a:solidFill>
                          <a:latin typeface="Rockwell" panose="02060603020205020403" pitchFamily="18" charset="0"/>
                        </a:rPr>
                        <a:t>GPU out of memory , When data is processed by GPU and when results are generated.</a:t>
                      </a:r>
                    </a:p>
                    <a:p>
                      <a:r>
                        <a:rPr lang="en-US" sz="1400" dirty="0">
                          <a:solidFill>
                            <a:schemeClr val="tx1"/>
                          </a:solidFill>
                          <a:latin typeface="Rockwell" panose="02060603020205020403" pitchFamily="18" charset="0"/>
                          <a:hlinkClick r:id="rId3"/>
                        </a:rPr>
                        <a:t>https://huggingface.co/GeneZC/MiniChat-1.5-3B</a:t>
                      </a:r>
                      <a:endParaRPr lang="en-US" sz="1400" dirty="0">
                        <a:solidFill>
                          <a:schemeClr val="tx1"/>
                        </a:solidFill>
                        <a:latin typeface="Rockwell" panose="020606030202050204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7382226"/>
                  </a:ext>
                </a:extLst>
              </a:tr>
              <a:tr h="370840">
                <a:tc>
                  <a:txBody>
                    <a:bodyPr/>
                    <a:lstStyle/>
                    <a:p>
                      <a:r>
                        <a:rPr lang="en-US" sz="1400" dirty="0">
                          <a:solidFill>
                            <a:schemeClr val="tx1"/>
                          </a:solidFill>
                          <a:latin typeface="Rockwell" panose="02060603020205020403" pitchFamily="18" charset="0"/>
                        </a:rPr>
                        <a:t>t5-small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Rockwell" panose="02060603020205020403" pitchFamily="18" charset="0"/>
                        </a:rPr>
                        <a:t>60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Rockwell" panose="02060603020205020403" pitchFamily="18" charset="0"/>
                        </a:rPr>
                        <a:t>Text2Text Generation, Translation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Rockwell" panose="02060603020205020403" pitchFamily="18" charset="0"/>
                        </a:rPr>
                        <a:t>Google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Rockwell" panose="02060603020205020403" pitchFamily="18" charset="0"/>
                        </a:rPr>
                        <a:t>Hugging Face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a:solidFill>
                            <a:schemeClr val="tx1"/>
                          </a:solidFill>
                          <a:latin typeface="Rockwell" panose="02060603020205020403" pitchFamily="18" charset="0"/>
                        </a:rPr>
                        <a:t>General Questions</a:t>
                      </a:r>
                      <a:r>
                        <a:rPr lang="en-US" sz="1400" dirty="0">
                          <a:solidFill>
                            <a:schemeClr val="tx1"/>
                          </a:solidFill>
                          <a:latin typeface="Rockwell" panose="02060603020205020403" pitchFamily="18" charset="0"/>
                        </a:rPr>
                        <a:t>-Not able to answer General Factual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Rockwell" panose="02060603020205020403" pitchFamily="18" charset="0"/>
                          <a:ea typeface="+mn-ea"/>
                          <a:cs typeface="+mn-cs"/>
                          <a:hlinkClick r:id="rId4"/>
                        </a:rPr>
                        <a:t>https://huggingface.co/google-t5/t5-small</a:t>
                      </a:r>
                      <a:endParaRPr lang="en-US" sz="1400" kern="1200" dirty="0">
                        <a:solidFill>
                          <a:schemeClr val="tx1"/>
                        </a:solidFill>
                        <a:latin typeface="Rockwell" panose="02060603020205020403" pitchFamily="18" charset="0"/>
                        <a:ea typeface="+mn-ea"/>
                        <a:cs typeface="+mn-cs"/>
                      </a:endParaRPr>
                    </a:p>
                    <a:p>
                      <a:endParaRPr lang="en-US" sz="1400" dirty="0">
                        <a:solidFill>
                          <a:schemeClr val="tx1"/>
                        </a:solidFill>
                        <a:latin typeface="Rockwell" panose="020606030202050204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264329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0" kern="1200" dirty="0">
                          <a:solidFill>
                            <a:schemeClr val="dk1"/>
                          </a:solidFill>
                          <a:effectLst/>
                          <a:latin typeface="+mn-lt"/>
                          <a:ea typeface="+mn-ea"/>
                          <a:cs typeface="+mn-cs"/>
                        </a:rPr>
                        <a:t>flan-t5-large</a:t>
                      </a:r>
                    </a:p>
                    <a:p>
                      <a:endParaRPr lang="en-US" sz="1400" dirty="0">
                        <a:solidFill>
                          <a:schemeClr val="tx1"/>
                        </a:solidFill>
                        <a:latin typeface="Rockwell" panose="020606030202050204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Rockwell" panose="02060603020205020403" pitchFamily="18" charset="0"/>
                        </a:rPr>
                        <a:t>780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Rockwell" panose="02060603020205020403" pitchFamily="18" charset="0"/>
                        </a:rPr>
                        <a:t>Text2Text Generation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Rockwell" panose="02060603020205020403" pitchFamily="18" charset="0"/>
                        </a:rPr>
                        <a:t>Google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Rockwell" panose="02060603020205020403" pitchFamily="18" charset="0"/>
                        </a:rPr>
                        <a:t>Hugging Face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en-US" sz="1400" b="1" dirty="0">
                          <a:solidFill>
                            <a:schemeClr val="tx1"/>
                          </a:solidFill>
                          <a:latin typeface="Rockwell" panose="02060603020205020403" pitchFamily="18" charset="0"/>
                        </a:rPr>
                        <a:t>General Questions</a:t>
                      </a:r>
                      <a:r>
                        <a:rPr lang="en-US" sz="1400" dirty="0">
                          <a:solidFill>
                            <a:schemeClr val="tx1"/>
                          </a:solidFill>
                          <a:latin typeface="Rockwell" panose="02060603020205020403" pitchFamily="18" charset="0"/>
                        </a:rPr>
                        <a:t>- Wrong answers</a:t>
                      </a:r>
                    </a:p>
                    <a:p>
                      <a:endParaRPr lang="en-US" sz="1400" dirty="0">
                        <a:solidFill>
                          <a:schemeClr val="tx1"/>
                        </a:solidFill>
                        <a:latin typeface="Rockwell" panose="020606030202050204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Rockwell" panose="02060603020205020403" pitchFamily="18" charset="0"/>
                        </a:rPr>
                        <a:t>Kapture Data Questions </a:t>
                      </a:r>
                      <a:r>
                        <a:rPr lang="en-US" sz="1400" dirty="0">
                          <a:solidFill>
                            <a:schemeClr val="tx1"/>
                          </a:solidFill>
                          <a:latin typeface="Rockwell" panose="02060603020205020403" pitchFamily="18" charset="0"/>
                        </a:rPr>
                        <a:t>( Tested on Google Colab)- Not able to answer some questions-wrong answers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Rockwell" panose="02060603020205020403" pitchFamily="18" charset="0"/>
                          <a:hlinkClick r:id="rId5"/>
                        </a:rPr>
                        <a:t>https://huggingface.co/google/flan-t5-large</a:t>
                      </a:r>
                      <a:endParaRPr lang="en-US" sz="1400" dirty="0">
                        <a:solidFill>
                          <a:schemeClr val="tx1"/>
                        </a:solidFill>
                        <a:latin typeface="Rockwell" panose="020606030202050204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Rockwell" panose="02060603020205020403" pitchFamily="18" charset="0"/>
                          <a:ea typeface="+mn-ea"/>
                          <a:cs typeface="+mn-cs"/>
                          <a:hlinkClick r:id="rId6"/>
                        </a:rPr>
                        <a:t>https://huggingface.co/google/flan-t5-base</a:t>
                      </a:r>
                      <a:endParaRPr lang="en-US" sz="1400" kern="1200" dirty="0">
                        <a:solidFill>
                          <a:schemeClr val="tx1"/>
                        </a:solidFill>
                        <a:latin typeface="Rockwell" panose="020606030202050204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Rockwell" panose="02060603020205020403" pitchFamily="18" charset="0"/>
                      </a:endParaRPr>
                    </a:p>
                    <a:p>
                      <a:endParaRPr lang="en-US" sz="1400" dirty="0">
                        <a:solidFill>
                          <a:schemeClr val="tx1"/>
                        </a:solidFill>
                        <a:latin typeface="Rockwell" panose="020606030202050204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2337549"/>
                  </a:ext>
                </a:extLst>
              </a:tr>
              <a:tr h="370840">
                <a:tc>
                  <a:txBody>
                    <a:bodyPr/>
                    <a:lstStyle/>
                    <a:p>
                      <a:r>
                        <a:rPr lang="en-US" sz="1400" dirty="0">
                          <a:solidFill>
                            <a:schemeClr val="tx1"/>
                          </a:solidFill>
                          <a:latin typeface="Rockwell" panose="02060603020205020403" pitchFamily="18" charset="0"/>
                        </a:rPr>
                        <a:t>flan-t5-base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Rockwell" panose="02060603020205020403" pitchFamily="18" charset="0"/>
                        </a:rPr>
                        <a:t>250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Rockwell" panose="02060603020205020403" pitchFamily="18" charset="0"/>
                        </a:rPr>
                        <a:t>Text2Text Generation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Rockwell" panose="02060603020205020403" pitchFamily="18" charset="0"/>
                        </a:rPr>
                        <a:t>Google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Rockwell" panose="02060603020205020403" pitchFamily="18" charset="0"/>
                        </a:rPr>
                        <a:t>Hugging Face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sz="1400" dirty="0">
                        <a:solidFill>
                          <a:schemeClr val="tx1"/>
                        </a:solidFill>
                        <a:latin typeface="Rockwell" panose="020606030202050204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100044"/>
                  </a:ext>
                </a:extLst>
              </a:tr>
            </a:tbl>
          </a:graphicData>
        </a:graphic>
      </p:graphicFrame>
    </p:spTree>
    <p:extLst>
      <p:ext uri="{BB962C8B-B14F-4D97-AF65-F5344CB8AC3E}">
        <p14:creationId xmlns:p14="http://schemas.microsoft.com/office/powerpoint/2010/main" val="310614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37C08-6491-7C75-BB04-EFAA6262A96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2725866-2FF5-7841-E5B1-5E02DBBE91D1}"/>
              </a:ext>
            </a:extLst>
          </p:cNvPr>
          <p:cNvSpPr>
            <a:spLocks noGrp="1"/>
          </p:cNvSpPr>
          <p:nvPr>
            <p:ph type="title"/>
          </p:nvPr>
        </p:nvSpPr>
        <p:spPr>
          <a:xfrm>
            <a:off x="845127" y="-299877"/>
            <a:ext cx="10737150" cy="1325563"/>
          </a:xfrm>
        </p:spPr>
        <p:txBody>
          <a:bodyPr>
            <a:normAutofit/>
          </a:bodyPr>
          <a:lstStyle/>
          <a:p>
            <a:r>
              <a:rPr lang="en-US" sz="3600" dirty="0">
                <a:latin typeface="Rockwell" panose="02060603020205020403" pitchFamily="18" charset="0"/>
              </a:rPr>
              <a:t>Analysis</a:t>
            </a:r>
            <a:endParaRPr lang="en-IN" sz="3600" dirty="0">
              <a:latin typeface="Rockwell" panose="02060603020205020403" pitchFamily="18" charset="0"/>
            </a:endParaRPr>
          </a:p>
        </p:txBody>
      </p:sp>
      <p:graphicFrame>
        <p:nvGraphicFramePr>
          <p:cNvPr id="4" name="Table 3">
            <a:extLst>
              <a:ext uri="{FF2B5EF4-FFF2-40B4-BE49-F238E27FC236}">
                <a16:creationId xmlns:a16="http://schemas.microsoft.com/office/drawing/2014/main" id="{253BF40D-EA89-53C1-F8E6-8D925027210C}"/>
              </a:ext>
            </a:extLst>
          </p:cNvPr>
          <p:cNvGraphicFramePr>
            <a:graphicFrameLocks noGrp="1"/>
          </p:cNvGraphicFramePr>
          <p:nvPr>
            <p:extLst>
              <p:ext uri="{D42A27DB-BD31-4B8C-83A1-F6EECF244321}">
                <p14:modId xmlns:p14="http://schemas.microsoft.com/office/powerpoint/2010/main" val="3865801783"/>
              </p:ext>
            </p:extLst>
          </p:nvPr>
        </p:nvGraphicFramePr>
        <p:xfrm>
          <a:off x="609723" y="1004237"/>
          <a:ext cx="11595174" cy="2103120"/>
        </p:xfrm>
        <a:graphic>
          <a:graphicData uri="http://schemas.openxmlformats.org/drawingml/2006/table">
            <a:tbl>
              <a:tblPr firstRow="1" bandRow="1">
                <a:tableStyleId>{5C22544A-7EE6-4342-B048-85BDC9FD1C3A}</a:tableStyleId>
              </a:tblPr>
              <a:tblGrid>
                <a:gridCol w="1279664">
                  <a:extLst>
                    <a:ext uri="{9D8B030D-6E8A-4147-A177-3AD203B41FA5}">
                      <a16:colId xmlns:a16="http://schemas.microsoft.com/office/drawing/2014/main" val="947079353"/>
                    </a:ext>
                  </a:extLst>
                </a:gridCol>
                <a:gridCol w="1769807">
                  <a:extLst>
                    <a:ext uri="{9D8B030D-6E8A-4147-A177-3AD203B41FA5}">
                      <a16:colId xmlns:a16="http://schemas.microsoft.com/office/drawing/2014/main" val="2242527161"/>
                    </a:ext>
                  </a:extLst>
                </a:gridCol>
                <a:gridCol w="1694471">
                  <a:extLst>
                    <a:ext uri="{9D8B030D-6E8A-4147-A177-3AD203B41FA5}">
                      <a16:colId xmlns:a16="http://schemas.microsoft.com/office/drawing/2014/main" val="2762758690"/>
                    </a:ext>
                  </a:extLst>
                </a:gridCol>
                <a:gridCol w="1091380">
                  <a:extLst>
                    <a:ext uri="{9D8B030D-6E8A-4147-A177-3AD203B41FA5}">
                      <a16:colId xmlns:a16="http://schemas.microsoft.com/office/drawing/2014/main" val="1949101757"/>
                    </a:ext>
                  </a:extLst>
                </a:gridCol>
                <a:gridCol w="1415845">
                  <a:extLst>
                    <a:ext uri="{9D8B030D-6E8A-4147-A177-3AD203B41FA5}">
                      <a16:colId xmlns:a16="http://schemas.microsoft.com/office/drawing/2014/main" val="1678500397"/>
                    </a:ext>
                  </a:extLst>
                </a:gridCol>
                <a:gridCol w="4344007">
                  <a:extLst>
                    <a:ext uri="{9D8B030D-6E8A-4147-A177-3AD203B41FA5}">
                      <a16:colId xmlns:a16="http://schemas.microsoft.com/office/drawing/2014/main" val="3946078751"/>
                    </a:ext>
                  </a:extLst>
                </a:gridCol>
              </a:tblGrid>
              <a:tr h="370840">
                <a:tc>
                  <a:txBody>
                    <a:bodyPr/>
                    <a:lstStyle/>
                    <a:p>
                      <a:r>
                        <a:rPr lang="en-US" sz="1400" dirty="0">
                          <a:solidFill>
                            <a:schemeClr val="tx1"/>
                          </a:solidFill>
                          <a:latin typeface="Rockwell" panose="02060603020205020403" pitchFamily="18" charset="0"/>
                        </a:rPr>
                        <a:t>Model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Rockwell" panose="02060603020205020403" pitchFamily="18" charset="0"/>
                        </a:rPr>
                        <a:t>Number of Parameters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Rockwell" panose="02060603020205020403" pitchFamily="18" charset="0"/>
                        </a:rPr>
                        <a:t>Task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Rockwell" panose="02060603020205020403" pitchFamily="18" charset="0"/>
                        </a:rPr>
                        <a:t>Source Company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Rockwell" panose="02060603020205020403" pitchFamily="18" charset="0"/>
                        </a:rPr>
                        <a:t>Repository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Rockwell" panose="02060603020205020403" pitchFamily="18" charset="0"/>
                        </a:rPr>
                        <a:t>Results-Comments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3280828"/>
                  </a:ext>
                </a:extLst>
              </a:tr>
              <a:tr h="370840">
                <a:tc>
                  <a:txBody>
                    <a:bodyPr/>
                    <a:lstStyle/>
                    <a:p>
                      <a:r>
                        <a:rPr lang="en-US" sz="1400" dirty="0">
                          <a:solidFill>
                            <a:schemeClr val="tx1"/>
                          </a:solidFill>
                          <a:latin typeface="Rockwell" panose="02060603020205020403" pitchFamily="18" charset="0"/>
                        </a:rPr>
                        <a:t>Mistral-7B-Instruct-v0.2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Rockwell" panose="02060603020205020403" pitchFamily="18" charset="0"/>
                        </a:rPr>
                        <a:t>7B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Rockwell" panose="02060603020205020403" pitchFamily="18" charset="0"/>
                        </a:rPr>
                        <a:t>Text Generation,</a:t>
                      </a:r>
                    </a:p>
                    <a:p>
                      <a:r>
                        <a:rPr lang="en-US" sz="1400" dirty="0">
                          <a:solidFill>
                            <a:schemeClr val="tx1"/>
                          </a:solidFill>
                          <a:latin typeface="Rockwell" panose="02060603020205020403" pitchFamily="18" charset="0"/>
                        </a:rPr>
                        <a:t>Conversational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Rockwell" panose="02060603020205020403" pitchFamily="18" charset="0"/>
                        </a:rPr>
                        <a:t>Mistral 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Rockwell" panose="02060603020205020403" pitchFamily="18" charset="0"/>
                        </a:rPr>
                        <a:t>Hugging Face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a:solidFill>
                            <a:schemeClr val="tx1"/>
                          </a:solidFill>
                          <a:latin typeface="Rockwell" panose="02060603020205020403" pitchFamily="18" charset="0"/>
                        </a:rPr>
                        <a:t>General Question- GPU out of  memory when , General Question is asked.</a:t>
                      </a:r>
                    </a:p>
                    <a:p>
                      <a:endParaRPr lang="en-US" sz="1400" b="1" dirty="0">
                        <a:solidFill>
                          <a:schemeClr val="tx1"/>
                        </a:solidFill>
                        <a:latin typeface="Rockwell" panose="02060603020205020403" pitchFamily="18" charset="0"/>
                      </a:endParaRPr>
                    </a:p>
                    <a:p>
                      <a:r>
                        <a:rPr lang="en-US" sz="1400" b="0" dirty="0">
                          <a:solidFill>
                            <a:schemeClr val="tx1"/>
                          </a:solidFill>
                          <a:latin typeface="Rockwell" panose="02060603020205020403" pitchFamily="18" charset="0"/>
                          <a:hlinkClick r:id="rId2"/>
                        </a:rPr>
                        <a:t>https://huggingface.co/mistralai/Mistral-7B-Instruct-v0.2 </a:t>
                      </a:r>
                      <a:endParaRPr lang="en-US" sz="1400" b="0" dirty="0">
                        <a:solidFill>
                          <a:schemeClr val="tx1"/>
                        </a:solidFill>
                        <a:latin typeface="Rockwell" panose="02060603020205020403" pitchFamily="18" charset="0"/>
                      </a:endParaRPr>
                    </a:p>
                    <a:p>
                      <a:endParaRPr lang="en-US" sz="1400" b="0" dirty="0">
                        <a:solidFill>
                          <a:schemeClr val="tx1"/>
                        </a:solidFill>
                        <a:latin typeface="Rockwell" panose="02060603020205020403" pitchFamily="18" charset="0"/>
                      </a:endParaRPr>
                    </a:p>
                    <a:p>
                      <a:r>
                        <a:rPr lang="en-US" sz="1400" b="0" dirty="0">
                          <a:solidFill>
                            <a:schemeClr val="tx1"/>
                          </a:solidFill>
                          <a:latin typeface="Rockwell" panose="02060603020205020403" pitchFamily="18" charset="0"/>
                          <a:hlinkClick r:id="rId3"/>
                        </a:rPr>
                        <a:t>https://mistral.ai/news/announcing-mistral-7b/</a:t>
                      </a:r>
                      <a:endParaRPr lang="en-US" sz="1400" b="0" dirty="0">
                        <a:solidFill>
                          <a:schemeClr val="tx1"/>
                        </a:solidFill>
                        <a:latin typeface="Rockwell" panose="020606030202050204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2635029"/>
                  </a:ext>
                </a:extLst>
              </a:tr>
            </a:tbl>
          </a:graphicData>
        </a:graphic>
      </p:graphicFrame>
      <p:sp>
        <p:nvSpPr>
          <p:cNvPr id="2" name="TextBox 1">
            <a:extLst>
              <a:ext uri="{FF2B5EF4-FFF2-40B4-BE49-F238E27FC236}">
                <a16:creationId xmlns:a16="http://schemas.microsoft.com/office/drawing/2014/main" id="{34D5E9A8-755D-CA36-03A1-AEBA43EE573D}"/>
              </a:ext>
            </a:extLst>
          </p:cNvPr>
          <p:cNvSpPr txBox="1"/>
          <p:nvPr/>
        </p:nvSpPr>
        <p:spPr>
          <a:xfrm>
            <a:off x="737419" y="3338420"/>
            <a:ext cx="6238568" cy="3139321"/>
          </a:xfrm>
          <a:prstGeom prst="rect">
            <a:avLst/>
          </a:prstGeom>
          <a:noFill/>
        </p:spPr>
        <p:txBody>
          <a:bodyPr wrap="square" rtlCol="0">
            <a:spAutoFit/>
          </a:bodyPr>
          <a:lstStyle/>
          <a:p>
            <a:r>
              <a:rPr lang="en-US" b="1" dirty="0"/>
              <a:t>Observations/Analysis:</a:t>
            </a:r>
          </a:p>
          <a:p>
            <a:endParaRPr lang="en-US" dirty="0"/>
          </a:p>
          <a:p>
            <a:pPr marL="342900" indent="-342900">
              <a:buAutoNum type="arabicPeriod"/>
            </a:pPr>
            <a:r>
              <a:rPr lang="en-US" dirty="0"/>
              <a:t>Able to load Models upto 3B parameters only in Hard Disk.</a:t>
            </a:r>
          </a:p>
          <a:p>
            <a:pPr marL="342900" indent="-342900">
              <a:buAutoNum type="arabicPeriod"/>
            </a:pPr>
            <a:r>
              <a:rPr lang="en-US" dirty="0"/>
              <a:t>Higher parameter models are having Higher accuracy of results as compared with lower parameters.</a:t>
            </a:r>
          </a:p>
          <a:p>
            <a:pPr marL="342900" indent="-342900">
              <a:buAutoNum type="arabicPeriod"/>
            </a:pPr>
            <a:r>
              <a:rPr lang="en-US" dirty="0"/>
              <a:t>If the model is not able to answer General Questions, then answering capability for Custom Data is also less.</a:t>
            </a:r>
          </a:p>
          <a:p>
            <a:pPr marL="342900" indent="-342900">
              <a:buAutoNum type="arabicPeriod"/>
            </a:pPr>
            <a:r>
              <a:rPr lang="en-US" dirty="0"/>
              <a:t>OpenAI GPT3.5 Models are having 350B parameters. Therefore, they are well trained already.</a:t>
            </a:r>
          </a:p>
          <a:p>
            <a:r>
              <a:rPr lang="en-US" dirty="0"/>
              <a:t>      </a:t>
            </a:r>
          </a:p>
          <a:p>
            <a:endParaRPr lang="en-IN" dirty="0"/>
          </a:p>
        </p:txBody>
      </p:sp>
    </p:spTree>
    <p:extLst>
      <p:ext uri="{BB962C8B-B14F-4D97-AF65-F5344CB8AC3E}">
        <p14:creationId xmlns:p14="http://schemas.microsoft.com/office/powerpoint/2010/main" val="4088503333"/>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68bc26f-e750-4a0a-b838-dd530c35dc06" xsi:nil="true"/>
    <lcf76f155ced4ddcb4097134ff3c332f xmlns="48866c18-8ba0-4de0-af1a-36139be170d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1B0DB5B768CF3428A67E0D7DD345197" ma:contentTypeVersion="16" ma:contentTypeDescription="Create a new document." ma:contentTypeScope="" ma:versionID="af070f9065d950acb28662311d347b8b">
  <xsd:schema xmlns:xsd="http://www.w3.org/2001/XMLSchema" xmlns:xs="http://www.w3.org/2001/XMLSchema" xmlns:p="http://schemas.microsoft.com/office/2006/metadata/properties" xmlns:ns2="48866c18-8ba0-4de0-af1a-36139be170dd" xmlns:ns3="768bc26f-e750-4a0a-b838-dd530c35dc06" targetNamespace="http://schemas.microsoft.com/office/2006/metadata/properties" ma:root="true" ma:fieldsID="cfa764bb73b2c76d6643ca3e1665dd59" ns2:_="" ns3:_="">
    <xsd:import namespace="48866c18-8ba0-4de0-af1a-36139be170dd"/>
    <xsd:import namespace="768bc26f-e750-4a0a-b838-dd530c35dc0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866c18-8ba0-4de0-af1a-36139be170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61159e48-8955-4576-bc54-b2ab93806a9c" ma:termSetId="09814cd3-568e-fe90-9814-8d621ff8fb84" ma:anchorId="fba54fb3-c3e1-fe81-a776-ca4b69148c4d" ma:open="true" ma:isKeyword="false">
      <xsd:complexType>
        <xsd:sequence>
          <xsd:element ref="pc:Terms" minOccurs="0" maxOccurs="1"/>
        </xsd:sequence>
      </xsd:complex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68bc26f-e750-4a0a-b838-dd530c35dc0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36526a8-a13d-424f-9b06-2dd52d31649e}" ma:internalName="TaxCatchAll" ma:showField="CatchAllData" ma:web="768bc26f-e750-4a0a-b838-dd530c35dc0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2FC3B3-3716-49FA-BBEB-E16DF39725A9}">
  <ds:schemaRefs>
    <ds:schemaRef ds:uri="http://schemas.microsoft.com/sharepoint/v3/contenttype/forms"/>
  </ds:schemaRefs>
</ds:datastoreItem>
</file>

<file path=customXml/itemProps2.xml><?xml version="1.0" encoding="utf-8"?>
<ds:datastoreItem xmlns:ds="http://schemas.openxmlformats.org/officeDocument/2006/customXml" ds:itemID="{63E321E8-40CD-4B39-A1C0-F5CEFE3D5C20}">
  <ds:schemaRefs>
    <ds:schemaRef ds:uri="http://schemas.microsoft.com/office/2006/metadata/properties"/>
    <ds:schemaRef ds:uri="http://schemas.microsoft.com/office/infopath/2007/PartnerControls"/>
    <ds:schemaRef ds:uri="768bc26f-e750-4a0a-b838-dd530c35dc06"/>
    <ds:schemaRef ds:uri="48866c18-8ba0-4de0-af1a-36139be170dd"/>
  </ds:schemaRefs>
</ds:datastoreItem>
</file>

<file path=customXml/itemProps3.xml><?xml version="1.0" encoding="utf-8"?>
<ds:datastoreItem xmlns:ds="http://schemas.openxmlformats.org/officeDocument/2006/customXml" ds:itemID="{999A4086-9A61-4410-B7F1-5EB9373714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866c18-8ba0-4de0-af1a-36139be170dd"/>
    <ds:schemaRef ds:uri="768bc26f-e750-4a0a-b838-dd530c35dc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3547</TotalTime>
  <Words>3386</Words>
  <Application>Microsoft Office PowerPoint</Application>
  <PresentationFormat>Widescreen</PresentationFormat>
  <Paragraphs>483</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Kapture &amp; Gen AI A Plan. An Approach.</vt:lpstr>
      <vt:lpstr>Kapture &amp; Gen AI – Use Cases</vt:lpstr>
      <vt:lpstr>Automatic Knowledge Creation</vt:lpstr>
      <vt:lpstr>Text Generation &amp; Summarization</vt:lpstr>
      <vt:lpstr>Conversational ChatBots</vt:lpstr>
      <vt:lpstr>Solutioning in Steps</vt:lpstr>
      <vt:lpstr>Predictive Q&amp;A</vt:lpstr>
      <vt:lpstr>Analysis</vt:lpstr>
      <vt:lpstr>Analysis</vt:lpstr>
      <vt:lpstr>Backup Slides</vt:lpstr>
      <vt:lpstr>Use Cases for Kapture Generative AI</vt:lpstr>
      <vt:lpstr>Use Case1:GEN AI Text Generation on Knowledge</vt:lpstr>
      <vt:lpstr>Use Case 2: Conversational Q&amp;A use case-Troubleshooting Vehicle Issues</vt:lpstr>
      <vt:lpstr>Use Case 2: Conversational Q&amp;A use case-Troubleshooting Vehicle Issues</vt:lpstr>
      <vt:lpstr>Use Case 3: Step by Step answer generation – Gen AI Chatbot</vt:lpstr>
      <vt:lpstr>Use Case 3: Step by Step answer generation – Gen AI Chatbot</vt:lpstr>
      <vt:lpstr>Functionality 1: : Automatic Knowledge Creation from Mazda Support Tickets </vt:lpstr>
      <vt:lpstr>Functionality2 : Predictive Q&amp;A    </vt:lpstr>
      <vt:lpstr>Functionality2 : Predictive Q&amp;A    </vt:lpstr>
      <vt:lpstr>Functionality2 : Predictive Q&amp;A    </vt:lpstr>
      <vt:lpstr>Approach for Solving Text Generation - Use Case </vt:lpstr>
      <vt:lpstr>Approach for Solving Conversational Q&amp;A-Use Case </vt:lpstr>
      <vt:lpstr>Types of AI Large Language Models (LLM)</vt:lpstr>
      <vt:lpstr>Cloud Options</vt:lpstr>
      <vt:lpstr>Cloud Advantages/Disadvantages</vt:lpstr>
      <vt:lpstr>On Premise Cost</vt:lpstr>
      <vt:lpstr>On Premise Advantages/Disadvantages</vt:lpstr>
      <vt:lpstr> Project Plan ( Text Generation and Conversational Use Cases)</vt:lpstr>
      <vt:lpstr>PowerPoint Presentation</vt:lpstr>
      <vt:lpstr>Fine Tuning Architecture</vt:lpstr>
      <vt:lpstr>Fine Tuning</vt:lpstr>
      <vt:lpstr>Steps in Fine Tuning</vt:lpstr>
      <vt:lpstr>Software Stack required for Fine Tuning</vt:lpstr>
      <vt:lpstr>Retrieval Augmented Generation (RAG) Architecture</vt:lpstr>
      <vt:lpstr>Retrieval Augmented Generation(RAG)</vt:lpstr>
      <vt:lpstr>In-Depth Architecture of RAG</vt:lpstr>
      <vt:lpstr>Software Stack required for RAG</vt:lpstr>
      <vt:lpstr>Fine Tuning Vs RAG. When to use?</vt:lpstr>
      <vt:lpstr>Fine Tuning Vs RAG. When to use?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Uday Kumar Javangula</dc:creator>
  <cp:lastModifiedBy>Abhijit Thakare</cp:lastModifiedBy>
  <cp:revision>455</cp:revision>
  <dcterms:created xsi:type="dcterms:W3CDTF">2023-04-19T05:26:05Z</dcterms:created>
  <dcterms:modified xsi:type="dcterms:W3CDTF">2024-12-30T09:59:34Z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0x01010071B0DB5B768CF3428A67E0D7DD345197</vt:lpwstr>
  </property>
  <property fmtid="{D5CDD505-2E9C-101B-9397-08002B2CF9AE}" pid="3" name="MediaServiceImageTags">
    <vt:lpwstr/>
  </property>
</Properties>
</file>