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319" r:id="rId5"/>
    <p:sldId id="320" r:id="rId6"/>
    <p:sldId id="322" r:id="rId7"/>
    <p:sldId id="324" r:id="rId8"/>
    <p:sldId id="321" r:id="rId9"/>
    <p:sldId id="323" r:id="rId10"/>
    <p:sldId id="325" r:id="rId11"/>
    <p:sldId id="326" r:id="rId12"/>
    <p:sldId id="32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Uday Kumar Javangula" userId="35618af5-a2be-415d-b2ff-733be4eab01a" providerId="ADAL" clId="{E855B888-C338-44DD-90AB-F5C466E734F2}"/>
    <pc:docChg chg="custSel addSld delSld modSld">
      <pc:chgData name="Uday Kumar Javangula" userId="35618af5-a2be-415d-b2ff-733be4eab01a" providerId="ADAL" clId="{E855B888-C338-44DD-90AB-F5C466E734F2}" dt="2024-05-01T16:06:18.381" v="339" actId="47"/>
      <pc:docMkLst>
        <pc:docMk/>
      </pc:docMkLst>
      <pc:sldChg chg="modSp mod">
        <pc:chgData name="Uday Kumar Javangula" userId="35618af5-a2be-415d-b2ff-733be4eab01a" providerId="ADAL" clId="{E855B888-C338-44DD-90AB-F5C466E734F2}" dt="2024-05-01T16:06:14.538" v="338" actId="20577"/>
        <pc:sldMkLst>
          <pc:docMk/>
          <pc:sldMk cId="33187487" sldId="320"/>
        </pc:sldMkLst>
        <pc:spChg chg="mod">
          <ac:chgData name="Uday Kumar Javangula" userId="35618af5-a2be-415d-b2ff-733be4eab01a" providerId="ADAL" clId="{E855B888-C338-44DD-90AB-F5C466E734F2}" dt="2024-05-01T16:06:14.538" v="338" actId="20577"/>
          <ac:spMkLst>
            <pc:docMk/>
            <pc:sldMk cId="33187487" sldId="320"/>
            <ac:spMk id="3" creationId="{F7466BFE-0A67-67F6-5E98-7A1A46F5E4D4}"/>
          </ac:spMkLst>
        </pc:spChg>
      </pc:sldChg>
      <pc:sldChg chg="modSp new del mod">
        <pc:chgData name="Uday Kumar Javangula" userId="35618af5-a2be-415d-b2ff-733be4eab01a" providerId="ADAL" clId="{E855B888-C338-44DD-90AB-F5C466E734F2}" dt="2024-05-01T16:06:18.381" v="339" actId="47"/>
        <pc:sldMkLst>
          <pc:docMk/>
          <pc:sldMk cId="1854060169" sldId="328"/>
        </pc:sldMkLst>
        <pc:spChg chg="mod">
          <ac:chgData name="Uday Kumar Javangula" userId="35618af5-a2be-415d-b2ff-733be4eab01a" providerId="ADAL" clId="{E855B888-C338-44DD-90AB-F5C466E734F2}" dt="2024-05-01T15:51:58.449" v="43" actId="20577"/>
          <ac:spMkLst>
            <pc:docMk/>
            <pc:sldMk cId="1854060169" sldId="328"/>
            <ac:spMk id="2" creationId="{BFAA9CBB-C8F9-85C5-E205-93D1DD2F4470}"/>
          </ac:spMkLst>
        </pc:spChg>
        <pc:spChg chg="mod">
          <ac:chgData name="Uday Kumar Javangula" userId="35618af5-a2be-415d-b2ff-733be4eab01a" providerId="ADAL" clId="{E855B888-C338-44DD-90AB-F5C466E734F2}" dt="2024-05-01T15:59:45.519" v="337" actId="20577"/>
          <ac:spMkLst>
            <pc:docMk/>
            <pc:sldMk cId="1854060169" sldId="328"/>
            <ac:spMk id="3" creationId="{58CCA0E1-7011-55F3-352D-906B415AE0C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B013E-B42A-45AF-B267-359D9E70183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4BF3D01-B9EA-49C7-922E-F5F8858631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Tree>
    <p:extLst>
      <p:ext uri="{BB962C8B-B14F-4D97-AF65-F5344CB8AC3E}">
        <p14:creationId xmlns:p14="http://schemas.microsoft.com/office/powerpoint/2010/main" val="38577324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E65BC-801E-4661-B2CD-15E95015EB29}"/>
              </a:ext>
            </a:extLst>
          </p:cNvPr>
          <p:cNvSpPr>
            <a:spLocks noGrp="1"/>
          </p:cNvSpPr>
          <p:nvPr>
            <p:ph type="title"/>
          </p:nvPr>
        </p:nvSpPr>
        <p:spPr>
          <a:xfrm>
            <a:off x="217170" y="0"/>
            <a:ext cx="9064925" cy="1325563"/>
          </a:xfrm>
        </p:spPr>
        <p:txBody>
          <a:bodyPr/>
          <a:lstStyle/>
          <a:p>
            <a:r>
              <a:rPr lang="en-US"/>
              <a:t>Click to edit Master title style</a:t>
            </a:r>
          </a:p>
        </p:txBody>
      </p:sp>
      <p:sp>
        <p:nvSpPr>
          <p:cNvPr id="3" name="Content Placeholder 2">
            <a:extLst>
              <a:ext uri="{FF2B5EF4-FFF2-40B4-BE49-F238E27FC236}">
                <a16:creationId xmlns:a16="http://schemas.microsoft.com/office/drawing/2014/main" id="{DD0CB656-625B-4B88-8CC2-7A13C1001D1D}"/>
              </a:ext>
            </a:extLst>
          </p:cNvPr>
          <p:cNvSpPr>
            <a:spLocks noGrp="1"/>
          </p:cNvSpPr>
          <p:nvPr>
            <p:ph idx="1"/>
          </p:nvPr>
        </p:nvSpPr>
        <p:spPr/>
        <p:txBody>
          <a:bodyPr/>
          <a:lstStyle>
            <a:lvl1pPr>
              <a:defRPr sz="2400"/>
            </a:lvl1pPr>
            <a:lvl2pPr>
              <a:defRPr sz="2000"/>
            </a:lvl2pPr>
            <a:lvl3pPr>
              <a:defRPr sz="1800"/>
            </a:lvl3pPr>
            <a:lvl4pPr>
              <a:defRPr sz="1600"/>
            </a:lvl4pPr>
            <a:lvl5pPr>
              <a:defRPr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47557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22250" y="62706"/>
            <a:ext cx="10217150" cy="1264740"/>
          </a:xfrm>
        </p:spPr>
        <p:txBody>
          <a:bodyPr>
            <a:normAutofit/>
          </a:bodyPr>
          <a:lstStyle>
            <a:lvl1pPr>
              <a:defRPr sz="4000">
                <a:latin typeface="Rockwell" panose="02060603020205020403" pitchFamily="18" charset="0"/>
              </a:defRPr>
            </a:lvl1pPr>
          </a:lstStyle>
          <a:p>
            <a:r>
              <a:rPr lang="en-US"/>
              <a:t>Click to edit Master title style</a:t>
            </a:r>
          </a:p>
        </p:txBody>
      </p:sp>
    </p:spTree>
    <p:extLst>
      <p:ext uri="{BB962C8B-B14F-4D97-AF65-F5344CB8AC3E}">
        <p14:creationId xmlns:p14="http://schemas.microsoft.com/office/powerpoint/2010/main" val="1934215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2_Title Only">
    <p:bg>
      <p:bgPr>
        <a:solidFill>
          <a:srgbClr val="ECEEED"/>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22250" y="62706"/>
            <a:ext cx="10217150" cy="1264740"/>
          </a:xfrm>
        </p:spPr>
        <p:txBody>
          <a:bodyPr>
            <a:normAutofit/>
          </a:bodyPr>
          <a:lstStyle>
            <a:lvl1pPr>
              <a:defRPr sz="4000">
                <a:latin typeface="Rockwell" panose="02060603020205020403" pitchFamily="18" charset="0"/>
              </a:defRPr>
            </a:lvl1pPr>
          </a:lstStyle>
          <a:p>
            <a:r>
              <a:rPr lang="en-US"/>
              <a:t>Click to edit Master title style</a:t>
            </a:r>
          </a:p>
        </p:txBody>
      </p:sp>
    </p:spTree>
    <p:extLst>
      <p:ext uri="{BB962C8B-B14F-4D97-AF65-F5344CB8AC3E}">
        <p14:creationId xmlns:p14="http://schemas.microsoft.com/office/powerpoint/2010/main" val="41761486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1_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155C9F-B754-4405-873D-9FDFBBBFBB31}"/>
              </a:ext>
            </a:extLst>
          </p:cNvPr>
          <p:cNvSpPr>
            <a:spLocks noGrp="1"/>
          </p:cNvSpPr>
          <p:nvPr>
            <p:ph type="title"/>
          </p:nvPr>
        </p:nvSpPr>
        <p:spPr>
          <a:xfrm>
            <a:off x="234314" y="18256"/>
            <a:ext cx="10235211" cy="1264740"/>
          </a:xfrm>
        </p:spPr>
        <p:txBody>
          <a:bodyPr>
            <a:normAutofit/>
          </a:bodyPr>
          <a:lstStyle>
            <a:lvl1pPr>
              <a:defRPr sz="4000">
                <a:latin typeface="Rockwell" panose="02060603020205020403" pitchFamily="18" charset="0"/>
              </a:defRPr>
            </a:lvl1pPr>
          </a:lstStyle>
          <a:p>
            <a:r>
              <a:rPr lang="en-US"/>
              <a:t>Click to edit Master title style</a:t>
            </a:r>
          </a:p>
        </p:txBody>
      </p:sp>
      <p:sp>
        <p:nvSpPr>
          <p:cNvPr id="3" name="Rectangle 2">
            <a:extLst>
              <a:ext uri="{FF2B5EF4-FFF2-40B4-BE49-F238E27FC236}">
                <a16:creationId xmlns:a16="http://schemas.microsoft.com/office/drawing/2014/main" id="{A3B7EA03-16A2-48CE-8D59-61921C439473}"/>
              </a:ext>
            </a:extLst>
          </p:cNvPr>
          <p:cNvSpPr/>
          <p:nvPr userDrawn="1"/>
        </p:nvSpPr>
        <p:spPr>
          <a:xfrm>
            <a:off x="0" y="1446028"/>
            <a:ext cx="12192000" cy="2870791"/>
          </a:xfrm>
          <a:prstGeom prst="rect">
            <a:avLst/>
          </a:prstGeom>
          <a:gradFill>
            <a:gsLst>
              <a:gs pos="0">
                <a:srgbClr val="1D7791">
                  <a:shade val="30000"/>
                  <a:satMod val="115000"/>
                  <a:alpha val="43000"/>
                </a:srgbClr>
              </a:gs>
              <a:gs pos="50000">
                <a:srgbClr val="1D7791">
                  <a:shade val="67500"/>
                  <a:satMod val="115000"/>
                  <a:alpha val="69000"/>
                </a:srgbClr>
              </a:gs>
              <a:gs pos="100000">
                <a:srgbClr val="1D7791">
                  <a:shade val="100000"/>
                  <a:satMod val="115000"/>
                  <a:alpha val="77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292536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4B60D4CC-0426-445D-AD08-A080027CBBD4}"/>
              </a:ext>
            </a:extLst>
          </p:cNvPr>
          <p:cNvSpPr/>
          <p:nvPr userDrawn="1"/>
        </p:nvSpPr>
        <p:spPr>
          <a:xfrm>
            <a:off x="0" y="6264"/>
            <a:ext cx="6209414" cy="6447842"/>
          </a:xfrm>
          <a:prstGeom prst="rect">
            <a:avLst/>
          </a:prstGeom>
          <a:gradFill>
            <a:gsLst>
              <a:gs pos="0">
                <a:srgbClr val="1D7791">
                  <a:shade val="30000"/>
                  <a:satMod val="115000"/>
                  <a:alpha val="43000"/>
                </a:srgbClr>
              </a:gs>
              <a:gs pos="50000">
                <a:srgbClr val="1D7791">
                  <a:shade val="67500"/>
                  <a:satMod val="115000"/>
                  <a:alpha val="69000"/>
                </a:srgbClr>
              </a:gs>
              <a:gs pos="100000">
                <a:srgbClr val="1D7791">
                  <a:shade val="100000"/>
                  <a:satMod val="115000"/>
                  <a:alpha val="77000"/>
                </a:srgbClr>
              </a:gs>
            </a:gsLst>
            <a:lin ang="27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5D166ED-C5A8-4324-8B2A-8836B4C2818F}"/>
              </a:ext>
            </a:extLst>
          </p:cNvPr>
          <p:cNvSpPr>
            <a:spLocks noGrp="1"/>
          </p:cNvSpPr>
          <p:nvPr>
            <p:ph type="title"/>
          </p:nvPr>
        </p:nvSpPr>
        <p:spPr>
          <a:xfrm>
            <a:off x="6644480" y="543129"/>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CF447-99D2-4419-8C15-8B98ADB7C41E}"/>
              </a:ext>
            </a:extLst>
          </p:cNvPr>
          <p:cNvSpPr>
            <a:spLocks noGrp="1"/>
          </p:cNvSpPr>
          <p:nvPr>
            <p:ph type="pic" idx="1"/>
          </p:nvPr>
        </p:nvSpPr>
        <p:spPr>
          <a:xfrm>
            <a:off x="540305" y="988828"/>
            <a:ext cx="5066597" cy="45355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1AFEA0-24DD-49DD-86D1-1DC7FFBD3E29}"/>
              </a:ext>
            </a:extLst>
          </p:cNvPr>
          <p:cNvSpPr>
            <a:spLocks noGrp="1"/>
          </p:cNvSpPr>
          <p:nvPr>
            <p:ph type="body" sz="half" idx="2"/>
          </p:nvPr>
        </p:nvSpPr>
        <p:spPr>
          <a:xfrm>
            <a:off x="6644481" y="227714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24704679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1_Picture with Caption">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9144CAAE-5B20-4F54-9327-2ED64DE613CA}"/>
              </a:ext>
            </a:extLst>
          </p:cNvPr>
          <p:cNvPicPr>
            <a:picLocks noChangeAspect="1"/>
          </p:cNvPicPr>
          <p:nvPr userDrawn="1"/>
        </p:nvPicPr>
        <p:blipFill rotWithShape="1">
          <a:blip r:embed="rId2">
            <a:alphaModFix amt="35000"/>
          </a:blip>
          <a:srcRect l="17266" t="31967" r="34166"/>
          <a:stretch/>
        </p:blipFill>
        <p:spPr>
          <a:xfrm>
            <a:off x="5081326" y="-32657"/>
            <a:ext cx="7110674" cy="6484775"/>
          </a:xfrm>
          <a:prstGeom prst="rect">
            <a:avLst/>
          </a:prstGeom>
        </p:spPr>
      </p:pic>
      <p:sp>
        <p:nvSpPr>
          <p:cNvPr id="2" name="Title 1">
            <a:extLst>
              <a:ext uri="{FF2B5EF4-FFF2-40B4-BE49-F238E27FC236}">
                <a16:creationId xmlns:a16="http://schemas.microsoft.com/office/drawing/2014/main" id="{F5D166ED-C5A8-4324-8B2A-8836B4C2818F}"/>
              </a:ext>
            </a:extLst>
          </p:cNvPr>
          <p:cNvSpPr>
            <a:spLocks noGrp="1"/>
          </p:cNvSpPr>
          <p:nvPr>
            <p:ph type="title"/>
          </p:nvPr>
        </p:nvSpPr>
        <p:spPr>
          <a:xfrm>
            <a:off x="236183" y="0"/>
            <a:ext cx="4592409" cy="1315616"/>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85CF447-99D2-4419-8C15-8B98ADB7C41E}"/>
              </a:ext>
            </a:extLst>
          </p:cNvPr>
          <p:cNvSpPr>
            <a:spLocks noGrp="1"/>
          </p:cNvSpPr>
          <p:nvPr>
            <p:ph type="pic" idx="1"/>
          </p:nvPr>
        </p:nvSpPr>
        <p:spPr>
          <a:xfrm>
            <a:off x="6259972" y="1585987"/>
            <a:ext cx="5066597" cy="453550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A1AFEA0-24DD-49DD-86D1-1DC7FFBD3E29}"/>
              </a:ext>
            </a:extLst>
          </p:cNvPr>
          <p:cNvSpPr>
            <a:spLocks noGrp="1"/>
          </p:cNvSpPr>
          <p:nvPr>
            <p:ph type="body" sz="half" idx="2"/>
          </p:nvPr>
        </p:nvSpPr>
        <p:spPr>
          <a:xfrm>
            <a:off x="236183" y="1619332"/>
            <a:ext cx="4592409" cy="461818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Tree>
    <p:extLst>
      <p:ext uri="{BB962C8B-B14F-4D97-AF65-F5344CB8AC3E}">
        <p14:creationId xmlns:p14="http://schemas.microsoft.com/office/powerpoint/2010/main" val="674001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コンテンツスライド　タイトルのみ（白）">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8952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cSld name="9_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FF430C5-00A8-4B53-8189-3853A7467E5D}"/>
              </a:ext>
            </a:extLst>
          </p:cNvPr>
          <p:cNvSpPr>
            <a:spLocks noGrp="1"/>
          </p:cNvSpPr>
          <p:nvPr>
            <p:ph type="dt" sz="half" idx="10"/>
          </p:nvPr>
        </p:nvSpPr>
        <p:spPr/>
        <p:txBody>
          <a:bodyPr/>
          <a:lstStyle/>
          <a:p>
            <a:fld id="{F7AE81AD-D3F7-4940-A2F5-A1CA7C75107A}" type="datetimeFigureOut">
              <a:rPr lang="en-US" smtClean="0"/>
              <a:t>5/1/2024</a:t>
            </a:fld>
            <a:endParaRPr lang="en-US"/>
          </a:p>
        </p:txBody>
      </p:sp>
      <p:sp>
        <p:nvSpPr>
          <p:cNvPr id="3" name="Footer Placeholder 2">
            <a:extLst>
              <a:ext uri="{FF2B5EF4-FFF2-40B4-BE49-F238E27FC236}">
                <a16:creationId xmlns:a16="http://schemas.microsoft.com/office/drawing/2014/main" id="{84BF081F-49A6-4928-8DB3-761197EEED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41030C0-F468-4202-9205-74E858239E2A}"/>
              </a:ext>
            </a:extLst>
          </p:cNvPr>
          <p:cNvSpPr>
            <a:spLocks noGrp="1"/>
          </p:cNvSpPr>
          <p:nvPr>
            <p:ph type="sldNum" sz="quarter" idx="12"/>
          </p:nvPr>
        </p:nvSpPr>
        <p:spPr/>
        <p:txBody>
          <a:bodyPr/>
          <a:lstStyle/>
          <a:p>
            <a:fld id="{C42F94ED-7DEA-492B-A7B7-594DBAF23987}" type="slidenum">
              <a:rPr lang="en-US" smtClean="0"/>
              <a:t>‹#›</a:t>
            </a:fld>
            <a:endParaRPr lang="en-US"/>
          </a:p>
        </p:txBody>
      </p:sp>
    </p:spTree>
    <p:extLst>
      <p:ext uri="{BB962C8B-B14F-4D97-AF65-F5344CB8AC3E}">
        <p14:creationId xmlns:p14="http://schemas.microsoft.com/office/powerpoint/2010/main" val="1809411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7292CC2-E43B-40A4-9E9E-0EDB86848B5F}"/>
              </a:ext>
            </a:extLst>
          </p:cNvPr>
          <p:cNvSpPr>
            <a:spLocks noGrp="1"/>
          </p:cNvSpPr>
          <p:nvPr>
            <p:ph type="title"/>
          </p:nvPr>
        </p:nvSpPr>
        <p:spPr>
          <a:xfrm>
            <a:off x="223063" y="-11312"/>
            <a:ext cx="8963782"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FB33D9B-66F5-42C1-8E3F-E639DD45BFE1}"/>
              </a:ext>
            </a:extLst>
          </p:cNvPr>
          <p:cNvSpPr>
            <a:spLocks noGrp="1"/>
          </p:cNvSpPr>
          <p:nvPr>
            <p:ph type="body" idx="1"/>
          </p:nvPr>
        </p:nvSpPr>
        <p:spPr>
          <a:xfrm>
            <a:off x="789819" y="1525663"/>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0" name="Rectangle 29">
            <a:extLst>
              <a:ext uri="{FF2B5EF4-FFF2-40B4-BE49-F238E27FC236}">
                <a16:creationId xmlns:a16="http://schemas.microsoft.com/office/drawing/2014/main" id="{E4E21F7C-1190-4331-AA8A-7E3F0EA621CF}"/>
              </a:ext>
            </a:extLst>
          </p:cNvPr>
          <p:cNvSpPr/>
          <p:nvPr userDrawn="1"/>
        </p:nvSpPr>
        <p:spPr>
          <a:xfrm>
            <a:off x="177344" y="429259"/>
            <a:ext cx="45719" cy="869751"/>
          </a:xfrm>
          <a:prstGeom prst="rect">
            <a:avLst/>
          </a:prstGeom>
          <a:solidFill>
            <a:srgbClr val="ABD1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6CA803A-7400-4D77-BA92-E2133ACD79E1}"/>
              </a:ext>
            </a:extLst>
          </p:cNvPr>
          <p:cNvGrpSpPr/>
          <p:nvPr userDrawn="1"/>
        </p:nvGrpSpPr>
        <p:grpSpPr>
          <a:xfrm>
            <a:off x="10362229" y="-337309"/>
            <a:ext cx="2010699" cy="1619137"/>
            <a:chOff x="10362229" y="-337309"/>
            <a:chExt cx="2010699" cy="1619137"/>
          </a:xfrm>
        </p:grpSpPr>
        <p:sp>
          <p:nvSpPr>
            <p:cNvPr id="12" name="Freeform: Shape 11">
              <a:extLst>
                <a:ext uri="{FF2B5EF4-FFF2-40B4-BE49-F238E27FC236}">
                  <a16:creationId xmlns:a16="http://schemas.microsoft.com/office/drawing/2014/main" id="{70AF534B-70EC-4BEE-A887-E75BE404BFEC}"/>
                </a:ext>
              </a:extLst>
            </p:cNvPr>
            <p:cNvSpPr/>
            <p:nvPr userDrawn="1"/>
          </p:nvSpPr>
          <p:spPr>
            <a:xfrm rot="1530354">
              <a:off x="10362229" y="-337309"/>
              <a:ext cx="2010699" cy="1619137"/>
            </a:xfrm>
            <a:custGeom>
              <a:avLst/>
              <a:gdLst>
                <a:gd name="connsiteX0" fmla="*/ 1551945 w 2010699"/>
                <a:gd name="connsiteY0" fmla="*/ 0 h 1619137"/>
                <a:gd name="connsiteX1" fmla="*/ 2010699 w 2010699"/>
                <a:gd name="connsiteY1" fmla="*/ 961543 h 1619137"/>
                <a:gd name="connsiteX2" fmla="*/ 2005081 w 2010699"/>
                <a:gd name="connsiteY2" fmla="*/ 976892 h 1619137"/>
                <a:gd name="connsiteX3" fmla="*/ 1036158 w 2010699"/>
                <a:gd name="connsiteY3" fmla="*/ 1619137 h 1619137"/>
                <a:gd name="connsiteX4" fmla="*/ 5962 w 2010699"/>
                <a:gd name="connsiteY4" fmla="*/ 779503 h 1619137"/>
                <a:gd name="connsiteX5" fmla="*/ 0 w 2010699"/>
                <a:gd name="connsiteY5" fmla="*/ 740437 h 1619137"/>
                <a:gd name="connsiteX6" fmla="*/ 420073 w 2010699"/>
                <a:gd name="connsiteY6" fmla="*/ 540019 h 1619137"/>
                <a:gd name="connsiteX7" fmla="*/ 417294 w 2010699"/>
                <a:gd name="connsiteY7" fmla="*/ 567577 h 1619137"/>
                <a:gd name="connsiteX8" fmla="*/ 1036158 w 2010699"/>
                <a:gd name="connsiteY8" fmla="*/ 1186441 h 1619137"/>
                <a:gd name="connsiteX9" fmla="*/ 1655022 w 2010699"/>
                <a:gd name="connsiteY9" fmla="*/ 567577 h 1619137"/>
                <a:gd name="connsiteX10" fmla="*/ 1473761 w 2010699"/>
                <a:gd name="connsiteY10" fmla="*/ 129974 h 1619137"/>
                <a:gd name="connsiteX11" fmla="*/ 1402594 w 2010699"/>
                <a:gd name="connsiteY11" fmla="*/ 71256 h 1619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010699" h="1619137">
                  <a:moveTo>
                    <a:pt x="1551945" y="0"/>
                  </a:moveTo>
                  <a:lnTo>
                    <a:pt x="2010699" y="961543"/>
                  </a:lnTo>
                  <a:lnTo>
                    <a:pt x="2005081" y="976892"/>
                  </a:lnTo>
                  <a:cubicBezTo>
                    <a:pt x="1845446" y="1354312"/>
                    <a:pt x="1471729" y="1619137"/>
                    <a:pt x="1036158" y="1619137"/>
                  </a:cubicBezTo>
                  <a:cubicBezTo>
                    <a:pt x="527992" y="1619137"/>
                    <a:pt x="104016" y="1258682"/>
                    <a:pt x="5962" y="779503"/>
                  </a:cubicBezTo>
                  <a:lnTo>
                    <a:pt x="0" y="740437"/>
                  </a:lnTo>
                  <a:lnTo>
                    <a:pt x="420073" y="540019"/>
                  </a:lnTo>
                  <a:lnTo>
                    <a:pt x="417294" y="567577"/>
                  </a:lnTo>
                  <a:cubicBezTo>
                    <a:pt x="417294" y="909366"/>
                    <a:pt x="694369" y="1186441"/>
                    <a:pt x="1036158" y="1186441"/>
                  </a:cubicBezTo>
                  <a:cubicBezTo>
                    <a:pt x="1377947" y="1186441"/>
                    <a:pt x="1655022" y="909366"/>
                    <a:pt x="1655022" y="567577"/>
                  </a:cubicBezTo>
                  <a:cubicBezTo>
                    <a:pt x="1655022" y="396682"/>
                    <a:pt x="1585753" y="241967"/>
                    <a:pt x="1473761" y="129974"/>
                  </a:cubicBezTo>
                  <a:lnTo>
                    <a:pt x="1402594" y="71256"/>
                  </a:lnTo>
                  <a:close/>
                </a:path>
              </a:pathLst>
            </a:custGeom>
            <a:solidFill>
              <a:srgbClr val="1D7791">
                <a:alpha val="8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13" name="Freeform: Shape 12">
              <a:extLst>
                <a:ext uri="{FF2B5EF4-FFF2-40B4-BE49-F238E27FC236}">
                  <a16:creationId xmlns:a16="http://schemas.microsoft.com/office/drawing/2014/main" id="{2F8E6B0E-415C-4779-B0EC-8816981998DD}"/>
                </a:ext>
              </a:extLst>
            </p:cNvPr>
            <p:cNvSpPr/>
            <p:nvPr userDrawn="1"/>
          </p:nvSpPr>
          <p:spPr>
            <a:xfrm>
              <a:off x="10855603" y="-32938"/>
              <a:ext cx="1287958" cy="929143"/>
            </a:xfrm>
            <a:custGeom>
              <a:avLst/>
              <a:gdLst>
                <a:gd name="connsiteX0" fmla="*/ 81271 w 1287958"/>
                <a:gd name="connsiteY0" fmla="*/ 0 h 929143"/>
                <a:gd name="connsiteX1" fmla="*/ 1206687 w 1287958"/>
                <a:gd name="connsiteY1" fmla="*/ 0 h 929143"/>
                <a:gd name="connsiteX2" fmla="*/ 1237351 w 1287958"/>
                <a:gd name="connsiteY2" fmla="*/ 55188 h 929143"/>
                <a:gd name="connsiteX3" fmla="*/ 1287958 w 1287958"/>
                <a:gd name="connsiteY3" fmla="*/ 300057 h 929143"/>
                <a:gd name="connsiteX4" fmla="*/ 643979 w 1287958"/>
                <a:gd name="connsiteY4" fmla="*/ 929143 h 929143"/>
                <a:gd name="connsiteX5" fmla="*/ 0 w 1287958"/>
                <a:gd name="connsiteY5" fmla="*/ 300057 h 929143"/>
                <a:gd name="connsiteX6" fmla="*/ 50607 w 1287958"/>
                <a:gd name="connsiteY6" fmla="*/ 55188 h 9291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87958" h="929143">
                  <a:moveTo>
                    <a:pt x="81271" y="0"/>
                  </a:moveTo>
                  <a:lnTo>
                    <a:pt x="1206687" y="0"/>
                  </a:lnTo>
                  <a:lnTo>
                    <a:pt x="1237351" y="55188"/>
                  </a:lnTo>
                  <a:cubicBezTo>
                    <a:pt x="1269938" y="130451"/>
                    <a:pt x="1287958" y="213198"/>
                    <a:pt x="1287958" y="300057"/>
                  </a:cubicBezTo>
                  <a:cubicBezTo>
                    <a:pt x="1287958" y="647492"/>
                    <a:pt x="999639" y="929143"/>
                    <a:pt x="643979" y="929143"/>
                  </a:cubicBezTo>
                  <a:cubicBezTo>
                    <a:pt x="288319" y="929143"/>
                    <a:pt x="0" y="647492"/>
                    <a:pt x="0" y="300057"/>
                  </a:cubicBezTo>
                  <a:cubicBezTo>
                    <a:pt x="0" y="213198"/>
                    <a:pt x="18020" y="130451"/>
                    <a:pt x="50607" y="55188"/>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14" name="Picture 2" descr="C:\Documents and Settings\cbeckworlocal\Desktop\Softclouds\logo_color.png">
              <a:extLst>
                <a:ext uri="{FF2B5EF4-FFF2-40B4-BE49-F238E27FC236}">
                  <a16:creationId xmlns:a16="http://schemas.microsoft.com/office/drawing/2014/main" id="{AB72DE98-AAAD-4542-9D90-D54A1BDC7BC0}"/>
                </a:ext>
              </a:extLst>
            </p:cNvPr>
            <p:cNvPicPr>
              <a:picLocks noChangeAspect="1" noChangeArrowheads="1"/>
            </p:cNvPicPr>
            <p:nvPr userDrawn="1"/>
          </p:nvPicPr>
          <p:blipFill>
            <a:blip r:embed="rId11"/>
            <a:srcRect/>
            <a:stretch>
              <a:fillRect/>
            </a:stretch>
          </p:blipFill>
          <p:spPr bwMode="auto">
            <a:xfrm>
              <a:off x="10984508" y="146616"/>
              <a:ext cx="1030148" cy="374175"/>
            </a:xfrm>
            <a:prstGeom prst="rect">
              <a:avLst/>
            </a:prstGeom>
            <a:noFill/>
            <a:ln>
              <a:noFill/>
            </a:ln>
          </p:spPr>
        </p:pic>
      </p:grpSp>
      <p:sp>
        <p:nvSpPr>
          <p:cNvPr id="10" name="Footer Placeholder 4">
            <a:extLst>
              <a:ext uri="{FF2B5EF4-FFF2-40B4-BE49-F238E27FC236}">
                <a16:creationId xmlns:a16="http://schemas.microsoft.com/office/drawing/2014/main" id="{4F4334FC-B638-48F8-AE54-CF1600E0506F}"/>
              </a:ext>
            </a:extLst>
          </p:cNvPr>
          <p:cNvSpPr txBox="1">
            <a:spLocks/>
          </p:cNvSpPr>
          <p:nvPr userDrawn="1"/>
        </p:nvSpPr>
        <p:spPr>
          <a:xfrm>
            <a:off x="0" y="6455288"/>
            <a:ext cx="12192000" cy="416346"/>
          </a:xfrm>
          <a:prstGeom prst="rect">
            <a:avLst/>
          </a:prstGeom>
          <a:solidFill>
            <a:srgbClr val="7FBABB"/>
          </a:solidFill>
          <a:ln>
            <a:noFill/>
          </a:ln>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1600">
                <a:solidFill>
                  <a:schemeClr val="tx1">
                    <a:lumMod val="95000"/>
                    <a:lumOff val="5000"/>
                  </a:schemeClr>
                </a:solidFill>
                <a:latin typeface="Helvetica" panose="020B0604020202030204" pitchFamily="34" charset="0"/>
                <a:cs typeface="Arial" panose="020B0604020202020204" pitchFamily="34" charset="0"/>
              </a:rPr>
              <a:t>  || </a:t>
            </a:r>
            <a:r>
              <a:rPr lang="en-US" sz="900" b="1">
                <a:solidFill>
                  <a:schemeClr val="tx1">
                    <a:lumMod val="95000"/>
                    <a:lumOff val="5000"/>
                  </a:schemeClr>
                </a:solidFill>
                <a:latin typeface="Helvetica" panose="020B0604020202030204" pitchFamily="34" charset="0"/>
                <a:cs typeface="Arial" panose="020B0604020202020204" pitchFamily="34" charset="0"/>
              </a:rPr>
              <a:t>OPTIONS REDEFINED </a:t>
            </a:r>
            <a:r>
              <a:rPr lang="en-US" sz="1600">
                <a:solidFill>
                  <a:schemeClr val="tx1">
                    <a:lumMod val="95000"/>
                    <a:lumOff val="5000"/>
                  </a:schemeClr>
                </a:solidFill>
                <a:latin typeface="Helvetica" panose="020B0604020202030204" pitchFamily="34" charset="0"/>
                <a:cs typeface="Arial" panose="020B0604020202020204" pitchFamily="34" charset="0"/>
              </a:rPr>
              <a:t>||                                                                                                                                     </a:t>
            </a:r>
            <a:r>
              <a:rPr lang="en-US" sz="900" b="1">
                <a:solidFill>
                  <a:schemeClr val="tx1"/>
                </a:solidFill>
                <a:latin typeface="Helvetica" panose="020B0604020202030204" pitchFamily="34" charset="0"/>
                <a:cs typeface="Arial" panose="020B0604020202020204" pitchFamily="34" charset="0"/>
              </a:rPr>
              <a:t>Copyright © 2024 SoftClouds - All Rights Reserved     </a:t>
            </a:r>
            <a:endParaRPr lang="en-US" b="1">
              <a:solidFill>
                <a:schemeClr val="tx1"/>
              </a:solidFill>
              <a:latin typeface="Helvetica" panose="020B0604020202030204" pitchFamily="34" charset="0"/>
              <a:cs typeface="Arial" panose="020B0604020202020204" pitchFamily="34" charset="0"/>
            </a:endParaRPr>
          </a:p>
        </p:txBody>
      </p:sp>
    </p:spTree>
    <p:extLst>
      <p:ext uri="{BB962C8B-B14F-4D97-AF65-F5344CB8AC3E}">
        <p14:creationId xmlns:p14="http://schemas.microsoft.com/office/powerpoint/2010/main" val="14655147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defTabSz="914400" rtl="0" eaLnBrk="1" latinLnBrk="0" hangingPunct="1">
        <a:lnSpc>
          <a:spcPct val="90000"/>
        </a:lnSpc>
        <a:spcBef>
          <a:spcPct val="0"/>
        </a:spcBef>
        <a:buNone/>
        <a:defRPr sz="4000" kern="1200">
          <a:solidFill>
            <a:schemeClr val="tx1"/>
          </a:solidFill>
          <a:latin typeface="Rockwell" panose="02060603020205020403" pitchFamily="18"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Rockwell" panose="02060603020205020403" pitchFamily="18" charset="0"/>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Rockwell" panose="02060603020205020403" pitchFamily="18" charset="0"/>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Rockwell" panose="02060603020205020403" pitchFamily="18" charset="0"/>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ckwell" panose="02060603020205020403" pitchFamily="18" charset="0"/>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Rockwell" panose="02060603020205020403"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ctrTitle"/>
          </p:nvPr>
        </p:nvSpPr>
        <p:spPr/>
        <p:txBody>
          <a:bodyPr/>
          <a:lstStyle/>
          <a:p>
            <a:r>
              <a:rPr lang="en-IN" dirty="0"/>
              <a:t>AI Services</a:t>
            </a:r>
          </a:p>
        </p:txBody>
      </p:sp>
    </p:spTree>
    <p:extLst>
      <p:ext uri="{BB962C8B-B14F-4D97-AF65-F5344CB8AC3E}">
        <p14:creationId xmlns:p14="http://schemas.microsoft.com/office/powerpoint/2010/main" val="25824357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IN"/>
              <a:t>Topics</a:t>
            </a:r>
          </a:p>
        </p:txBody>
      </p:sp>
      <p:sp>
        <p:nvSpPr>
          <p:cNvPr id="3" name="Content Placeholder 2">
            <a:extLst>
              <a:ext uri="{FF2B5EF4-FFF2-40B4-BE49-F238E27FC236}">
                <a16:creationId xmlns:a16="http://schemas.microsoft.com/office/drawing/2014/main" id="{F7466BFE-0A67-67F6-5E98-7A1A46F5E4D4}"/>
              </a:ext>
            </a:extLst>
          </p:cNvPr>
          <p:cNvSpPr>
            <a:spLocks noGrp="1"/>
          </p:cNvSpPr>
          <p:nvPr>
            <p:ph idx="1"/>
          </p:nvPr>
        </p:nvSpPr>
        <p:spPr>
          <a:xfrm>
            <a:off x="623455" y="1525663"/>
            <a:ext cx="10050407" cy="4351338"/>
          </a:xfrm>
        </p:spPr>
        <p:txBody>
          <a:bodyPr>
            <a:normAutofit/>
          </a:bodyPr>
          <a:lstStyle/>
          <a:p>
            <a:r>
              <a:rPr lang="en-US" b="0" i="0" dirty="0">
                <a:effectLst/>
              </a:rPr>
              <a:t>Introduction</a:t>
            </a:r>
          </a:p>
          <a:p>
            <a:r>
              <a:rPr lang="en-US" b="0" i="0" dirty="0">
                <a:effectLst/>
              </a:rPr>
              <a:t>Company Overview</a:t>
            </a:r>
          </a:p>
          <a:p>
            <a:r>
              <a:rPr lang="en-US" b="0" i="0" dirty="0">
                <a:effectLst/>
              </a:rPr>
              <a:t>The Importance of AI</a:t>
            </a:r>
          </a:p>
          <a:p>
            <a:r>
              <a:rPr lang="en-US" b="0" i="0" dirty="0">
                <a:effectLst/>
              </a:rPr>
              <a:t>AI Services Offered</a:t>
            </a:r>
          </a:p>
          <a:p>
            <a:r>
              <a:rPr lang="en-US" b="0" i="0" dirty="0">
                <a:effectLst/>
              </a:rPr>
              <a:t>Case Studies/Use Cases</a:t>
            </a:r>
          </a:p>
          <a:p>
            <a:r>
              <a:rPr lang="en-US" b="0" i="0" dirty="0">
                <a:effectLst/>
              </a:rPr>
              <a:t>Technology Stack</a:t>
            </a:r>
          </a:p>
          <a:p>
            <a:r>
              <a:rPr lang="en-US" b="0" i="0" dirty="0">
                <a:effectLst/>
              </a:rPr>
              <a:t>Future Roadmap</a:t>
            </a:r>
          </a:p>
        </p:txBody>
      </p:sp>
    </p:spTree>
    <p:extLst>
      <p:ext uri="{BB962C8B-B14F-4D97-AF65-F5344CB8AC3E}">
        <p14:creationId xmlns:p14="http://schemas.microsoft.com/office/powerpoint/2010/main" val="331874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IN" dirty="0"/>
              <a:t>Introduction</a:t>
            </a:r>
          </a:p>
        </p:txBody>
      </p:sp>
      <p:sp>
        <p:nvSpPr>
          <p:cNvPr id="5" name="TextBox 4">
            <a:extLst>
              <a:ext uri="{FF2B5EF4-FFF2-40B4-BE49-F238E27FC236}">
                <a16:creationId xmlns:a16="http://schemas.microsoft.com/office/drawing/2014/main" id="{E1595FE1-6C38-8BC3-E2F8-453D829D9A11}"/>
              </a:ext>
            </a:extLst>
          </p:cNvPr>
          <p:cNvSpPr txBox="1"/>
          <p:nvPr/>
        </p:nvSpPr>
        <p:spPr>
          <a:xfrm>
            <a:off x="498764" y="1607127"/>
            <a:ext cx="10487890" cy="1200329"/>
          </a:xfrm>
          <a:prstGeom prst="rect">
            <a:avLst/>
          </a:prstGeom>
          <a:noFill/>
        </p:spPr>
        <p:txBody>
          <a:bodyPr wrap="square">
            <a:spAutoFit/>
          </a:bodyPr>
          <a:lstStyle/>
          <a:p>
            <a:r>
              <a:rPr lang="en-US" dirty="0">
                <a:latin typeface="Rockwell" panose="02060603020205020403" pitchFamily="18" charset="0"/>
              </a:rPr>
              <a:t>In this presentation, discover how our AI solutions revolutionize operations, driving success in today's dynamic landscape. From process optimization to data-driven insights, empower your business to adapt and thrive. Unleash the power of AI to streamline workflows, enhance customer experiences, and gain a competitive edge.</a:t>
            </a:r>
          </a:p>
        </p:txBody>
      </p:sp>
    </p:spTree>
    <p:extLst>
      <p:ext uri="{BB962C8B-B14F-4D97-AF65-F5344CB8AC3E}">
        <p14:creationId xmlns:p14="http://schemas.microsoft.com/office/powerpoint/2010/main" val="39146427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IN" dirty="0"/>
              <a:t>Company Overview</a:t>
            </a:r>
          </a:p>
        </p:txBody>
      </p:sp>
      <p:sp>
        <p:nvSpPr>
          <p:cNvPr id="4" name="TextBox 3">
            <a:extLst>
              <a:ext uri="{FF2B5EF4-FFF2-40B4-BE49-F238E27FC236}">
                <a16:creationId xmlns:a16="http://schemas.microsoft.com/office/drawing/2014/main" id="{81C264F8-A34B-1A70-94DD-CAB823C117A0}"/>
              </a:ext>
            </a:extLst>
          </p:cNvPr>
          <p:cNvSpPr txBox="1"/>
          <p:nvPr/>
        </p:nvSpPr>
        <p:spPr>
          <a:xfrm>
            <a:off x="360218" y="1662546"/>
            <a:ext cx="10972800" cy="1200329"/>
          </a:xfrm>
          <a:prstGeom prst="rect">
            <a:avLst/>
          </a:prstGeom>
          <a:noFill/>
        </p:spPr>
        <p:txBody>
          <a:bodyPr wrap="square">
            <a:spAutoFit/>
          </a:bodyPr>
          <a:lstStyle/>
          <a:p>
            <a:pPr>
              <a:spcBef>
                <a:spcPts val="600"/>
              </a:spcBef>
              <a:spcAft>
                <a:spcPts val="600"/>
              </a:spcAft>
            </a:pPr>
            <a:r>
              <a:rPr lang="en-US" sz="1800" dirty="0">
                <a:effectLst/>
                <a:latin typeface="Rockwell" panose="02060603020205020403" pitchFamily="18" charset="0"/>
                <a:ea typeface="SimSun" panose="02010600030101010101" pitchFamily="2" charset="-122"/>
                <a:cs typeface="Times New Roman" panose="02020603050405020304" pitchFamily="18" charset="0"/>
              </a:rPr>
              <a:t>SoftClouds with decades of experience and deep industry-specific expertise, provides software services and solutions implementation company servicing Fortune 500 clients in USA and other countries.  We are happy to provide the solution using one of our flagship product with is Artificial Intelligence enabled, Kapture Document Management and Knowledge Management solution.</a:t>
            </a:r>
            <a:endParaRPr lang="en-IN" sz="1400" dirty="0">
              <a:effectLst/>
              <a:latin typeface="Rockwell" panose="02060603020205020403" pitchFamily="18" charset="0"/>
              <a:ea typeface="SimSun" panose="02010600030101010101" pitchFamily="2" charset="-122"/>
              <a:cs typeface="Times New Roman" panose="02020603050405020304" pitchFamily="18" charset="0"/>
            </a:endParaRPr>
          </a:p>
        </p:txBody>
      </p:sp>
    </p:spTree>
    <p:extLst>
      <p:ext uri="{BB962C8B-B14F-4D97-AF65-F5344CB8AC3E}">
        <p14:creationId xmlns:p14="http://schemas.microsoft.com/office/powerpoint/2010/main" val="20198430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IN" dirty="0"/>
              <a:t>The Importance of AI</a:t>
            </a:r>
          </a:p>
        </p:txBody>
      </p:sp>
      <p:sp>
        <p:nvSpPr>
          <p:cNvPr id="5" name="TextBox 4">
            <a:extLst>
              <a:ext uri="{FF2B5EF4-FFF2-40B4-BE49-F238E27FC236}">
                <a16:creationId xmlns:a16="http://schemas.microsoft.com/office/drawing/2014/main" id="{B8885F32-5474-E9B1-5E53-9F2B0D3E06F6}"/>
              </a:ext>
            </a:extLst>
          </p:cNvPr>
          <p:cNvSpPr txBox="1"/>
          <p:nvPr/>
        </p:nvSpPr>
        <p:spPr>
          <a:xfrm>
            <a:off x="678874" y="1443841"/>
            <a:ext cx="10529454" cy="3416320"/>
          </a:xfrm>
          <a:prstGeom prst="rect">
            <a:avLst/>
          </a:prstGeom>
          <a:noFill/>
        </p:spPr>
        <p:txBody>
          <a:bodyPr wrap="square">
            <a:spAutoFit/>
          </a:bodyPr>
          <a:lstStyle/>
          <a:p>
            <a:r>
              <a:rPr lang="en-US" b="0" i="0" dirty="0">
                <a:effectLst/>
                <a:latin typeface="Rockwell" panose="02060603020205020403" pitchFamily="18" charset="0"/>
              </a:rPr>
              <a:t>In an era defined by rapid technological advancements, AI has emerged as a critical enabler of innovation and efficiency. Its transformative capabilities are reshaping industries across the globe, from healthcare to finance, revolutionizing how businesses operate and interact with their customers. </a:t>
            </a:r>
          </a:p>
          <a:p>
            <a:endParaRPr lang="en-US" dirty="0">
              <a:latin typeface="Rockwell" panose="02060603020205020403" pitchFamily="18" charset="0"/>
            </a:endParaRPr>
          </a:p>
          <a:p>
            <a:r>
              <a:rPr lang="en-US" b="0" i="0" dirty="0">
                <a:effectLst/>
                <a:latin typeface="Rockwell" panose="02060603020205020403" pitchFamily="18" charset="0"/>
              </a:rPr>
              <a:t>By harnessing the power of AI, organizations can unlock new opportunities previously unattainable, optimize processes for enhanced productivity, and gain a competitive edge in their respective markets.</a:t>
            </a:r>
          </a:p>
          <a:p>
            <a:endParaRPr lang="en-US" dirty="0">
              <a:latin typeface="Rockwell" panose="02060603020205020403" pitchFamily="18" charset="0"/>
            </a:endParaRPr>
          </a:p>
          <a:p>
            <a:r>
              <a:rPr lang="en-US" dirty="0">
                <a:latin typeface="Rockwell" panose="02060603020205020403" pitchFamily="18" charset="0"/>
              </a:rPr>
              <a:t>With AI's ability to analyze vast amounts of data and extract actionable insights, businesses can make informed decisions faster, adapt to market changes more effectively, and deliver personalized experiences that drive customer loyalty and satisfaction.</a:t>
            </a:r>
            <a:endParaRPr lang="en-IN" dirty="0">
              <a:latin typeface="Rockwell" panose="02060603020205020403" pitchFamily="18" charset="0"/>
            </a:endParaRPr>
          </a:p>
        </p:txBody>
      </p:sp>
    </p:spTree>
    <p:extLst>
      <p:ext uri="{BB962C8B-B14F-4D97-AF65-F5344CB8AC3E}">
        <p14:creationId xmlns:p14="http://schemas.microsoft.com/office/powerpoint/2010/main" val="35773344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US" b="0" i="0" dirty="0">
                <a:effectLst/>
              </a:rPr>
              <a:t>AI Services Offered</a:t>
            </a:r>
          </a:p>
        </p:txBody>
      </p:sp>
      <p:sp>
        <p:nvSpPr>
          <p:cNvPr id="4" name="TextBox 3">
            <a:extLst>
              <a:ext uri="{FF2B5EF4-FFF2-40B4-BE49-F238E27FC236}">
                <a16:creationId xmlns:a16="http://schemas.microsoft.com/office/drawing/2014/main" id="{5B66ADCD-6BE5-82DC-EE58-91402A9F0A61}"/>
              </a:ext>
            </a:extLst>
          </p:cNvPr>
          <p:cNvSpPr txBox="1"/>
          <p:nvPr/>
        </p:nvSpPr>
        <p:spPr>
          <a:xfrm>
            <a:off x="374074" y="1519526"/>
            <a:ext cx="10986653" cy="4197367"/>
          </a:xfrm>
          <a:prstGeom prst="rect">
            <a:avLst/>
          </a:prstGeom>
          <a:noFill/>
        </p:spPr>
        <p:txBody>
          <a:bodyPr wrap="square">
            <a:spAutoFit/>
          </a:bodyPr>
          <a:lstStyle/>
          <a:p>
            <a:pPr marL="285750" indent="-285750" algn="l">
              <a:lnSpc>
                <a:spcPct val="150000"/>
              </a:lnSpc>
              <a:buFont typeface="Arial" panose="020B0604020202020204" pitchFamily="34" charset="0"/>
              <a:buChar char="•"/>
            </a:pPr>
            <a:r>
              <a:rPr lang="en-US" b="1" i="0" dirty="0">
                <a:effectLst/>
                <a:latin typeface="Rockwell" panose="02060603020205020403" pitchFamily="18" charset="0"/>
              </a:rPr>
              <a:t>Machine Learning Solutions:</a:t>
            </a:r>
            <a:r>
              <a:rPr lang="en-US" b="0" i="0" dirty="0">
                <a:effectLst/>
                <a:latin typeface="Rockwell" panose="02060603020205020403" pitchFamily="18" charset="0"/>
              </a:rPr>
              <a:t> Harness the predictive power of machine learning to uncover valuable insights and make data-driven decisions.</a:t>
            </a:r>
          </a:p>
          <a:p>
            <a:pPr marL="285750" indent="-285750" algn="l">
              <a:lnSpc>
                <a:spcPct val="150000"/>
              </a:lnSpc>
              <a:buFont typeface="Arial" panose="020B0604020202020204" pitchFamily="34" charset="0"/>
              <a:buChar char="•"/>
            </a:pPr>
            <a:r>
              <a:rPr lang="en-US" b="1" i="0" dirty="0">
                <a:effectLst/>
                <a:latin typeface="Rockwell" panose="02060603020205020403" pitchFamily="18" charset="0"/>
              </a:rPr>
              <a:t>Natural Language Processing (NLP) Services:</a:t>
            </a:r>
            <a:r>
              <a:rPr lang="en-US" b="0" i="0" dirty="0">
                <a:effectLst/>
                <a:latin typeface="Rockwell" panose="02060603020205020403" pitchFamily="18" charset="0"/>
              </a:rPr>
              <a:t> Transform unstructured text data into actionable intelligence with our advanced NLP solutions.</a:t>
            </a:r>
          </a:p>
          <a:p>
            <a:pPr marL="285750" indent="-285750" algn="l">
              <a:lnSpc>
                <a:spcPct val="150000"/>
              </a:lnSpc>
              <a:buFont typeface="Arial" panose="020B0604020202020204" pitchFamily="34" charset="0"/>
              <a:buChar char="•"/>
            </a:pPr>
            <a:r>
              <a:rPr lang="en-US" b="1" i="0" dirty="0">
                <a:effectLst/>
                <a:latin typeface="Rockwell" panose="02060603020205020403" pitchFamily="18" charset="0"/>
              </a:rPr>
              <a:t>Predictive Analytics:</a:t>
            </a:r>
            <a:r>
              <a:rPr lang="en-US" b="0" i="0" dirty="0">
                <a:effectLst/>
                <a:latin typeface="Rockwell" panose="02060603020205020403" pitchFamily="18" charset="0"/>
              </a:rPr>
              <a:t> Anticipate future trends and behavior patterns with our predictive analytics solutions, enabling proactive decision-making.</a:t>
            </a:r>
          </a:p>
          <a:p>
            <a:pPr marL="285750" indent="-285750" algn="l">
              <a:lnSpc>
                <a:spcPct val="150000"/>
              </a:lnSpc>
              <a:buFont typeface="Arial" panose="020B0604020202020204" pitchFamily="34" charset="0"/>
              <a:buChar char="•"/>
            </a:pPr>
            <a:r>
              <a:rPr lang="en-US" b="1" i="0" dirty="0">
                <a:effectLst/>
                <a:latin typeface="Rockwell" panose="02060603020205020403" pitchFamily="18" charset="0"/>
              </a:rPr>
              <a:t>AI Consulting:</a:t>
            </a:r>
            <a:r>
              <a:rPr lang="en-US" b="0" i="0" dirty="0">
                <a:effectLst/>
                <a:latin typeface="Rockwell" panose="02060603020205020403" pitchFamily="18" charset="0"/>
              </a:rPr>
              <a:t> Benefit from our expert guidance and strategic insights to maximize the impact of AI on your business.</a:t>
            </a:r>
          </a:p>
          <a:p>
            <a:pPr marL="285750" indent="-285750" algn="l">
              <a:lnSpc>
                <a:spcPct val="150000"/>
              </a:lnSpc>
              <a:buFont typeface="Arial" panose="020B0604020202020204" pitchFamily="34" charset="0"/>
              <a:buChar char="•"/>
            </a:pPr>
            <a:r>
              <a:rPr lang="en-US" b="1" i="0" dirty="0">
                <a:effectLst/>
                <a:latin typeface="Rockwell" panose="02060603020205020403" pitchFamily="18" charset="0"/>
              </a:rPr>
              <a:t>Custom AI Development:</a:t>
            </a:r>
            <a:r>
              <a:rPr lang="en-US" b="0" i="0" dirty="0">
                <a:effectLst/>
                <a:latin typeface="Rockwell" panose="02060603020205020403" pitchFamily="18" charset="0"/>
              </a:rPr>
              <a:t> Tailor-made AI solutions crafted to meet your unique needs and objectives, ensuring optimal performance and scalability.</a:t>
            </a:r>
          </a:p>
        </p:txBody>
      </p:sp>
    </p:spTree>
    <p:extLst>
      <p:ext uri="{BB962C8B-B14F-4D97-AF65-F5344CB8AC3E}">
        <p14:creationId xmlns:p14="http://schemas.microsoft.com/office/powerpoint/2010/main" val="5562632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US" b="0" i="0" dirty="0">
                <a:effectLst/>
              </a:rPr>
              <a:t>Use cases</a:t>
            </a:r>
          </a:p>
        </p:txBody>
      </p:sp>
      <p:sp>
        <p:nvSpPr>
          <p:cNvPr id="5" name="TextBox 4">
            <a:extLst>
              <a:ext uri="{FF2B5EF4-FFF2-40B4-BE49-F238E27FC236}">
                <a16:creationId xmlns:a16="http://schemas.microsoft.com/office/drawing/2014/main" id="{81851521-777C-EDB3-9FA8-117D90F8A96E}"/>
              </a:ext>
            </a:extLst>
          </p:cNvPr>
          <p:cNvSpPr txBox="1"/>
          <p:nvPr/>
        </p:nvSpPr>
        <p:spPr>
          <a:xfrm>
            <a:off x="341861" y="1325563"/>
            <a:ext cx="11282103" cy="4801314"/>
          </a:xfrm>
          <a:prstGeom prst="rect">
            <a:avLst/>
          </a:prstGeom>
          <a:noFill/>
        </p:spPr>
        <p:txBody>
          <a:bodyPr wrap="square">
            <a:spAutoFit/>
          </a:bodyPr>
          <a:lstStyle/>
          <a:p>
            <a:r>
              <a:rPr lang="en-IN" b="1" dirty="0">
                <a:latin typeface="Rockwell" panose="02060603020205020403" pitchFamily="18" charset="0"/>
              </a:rPr>
              <a:t>Automotive Industry:</a:t>
            </a:r>
          </a:p>
          <a:p>
            <a:br>
              <a:rPr lang="en-IN" dirty="0">
                <a:latin typeface="Rockwell" panose="02060603020205020403" pitchFamily="18" charset="0"/>
              </a:rPr>
            </a:br>
            <a:r>
              <a:rPr lang="en-IN" dirty="0">
                <a:latin typeface="Rockwell" panose="02060603020205020403" pitchFamily="18" charset="0"/>
              </a:rPr>
              <a:t>Predictive Maintenance for Vehicle Management:</a:t>
            </a:r>
          </a:p>
          <a:p>
            <a:endParaRPr lang="en-IN" dirty="0">
              <a:latin typeface="Rockwell" panose="02060603020205020403" pitchFamily="18" charset="0"/>
            </a:endParaRPr>
          </a:p>
          <a:p>
            <a:r>
              <a:rPr lang="en-IN" dirty="0">
                <a:latin typeface="Rockwell" panose="02060603020205020403" pitchFamily="18" charset="0"/>
              </a:rPr>
              <a:t>AI-driven predictive maintenance solutions to an automotive manufacturer to optimize Vehicle management. By analysing data from vehicle sensors, they could predict maintenance needs accurately, reducing downtime and lowering maintenance costs significantly.</a:t>
            </a:r>
          </a:p>
          <a:p>
            <a:endParaRPr lang="en-IN" dirty="0">
              <a:latin typeface="Rockwell" panose="02060603020205020403" pitchFamily="18" charset="0"/>
            </a:endParaRPr>
          </a:p>
          <a:p>
            <a:r>
              <a:rPr lang="en-IN" b="1" dirty="0">
                <a:latin typeface="Rockwell" panose="02060603020205020403" pitchFamily="18" charset="0"/>
              </a:rPr>
              <a:t>Customer Experience:</a:t>
            </a:r>
          </a:p>
          <a:p>
            <a:endParaRPr lang="en-IN" dirty="0">
              <a:latin typeface="Rockwell" panose="02060603020205020403" pitchFamily="18" charset="0"/>
            </a:endParaRPr>
          </a:p>
          <a:p>
            <a:r>
              <a:rPr lang="en-IN" dirty="0">
                <a:latin typeface="Rockwell" panose="02060603020205020403" pitchFamily="18" charset="0"/>
              </a:rPr>
              <a:t>AI-Powered Chatbots for Customer Support:</a:t>
            </a:r>
            <a:br>
              <a:rPr lang="en-IN" dirty="0">
                <a:latin typeface="Rockwell" panose="02060603020205020403" pitchFamily="18" charset="0"/>
              </a:rPr>
            </a:br>
            <a:endParaRPr lang="en-IN" dirty="0">
              <a:latin typeface="Rockwell" panose="02060603020205020403" pitchFamily="18" charset="0"/>
            </a:endParaRPr>
          </a:p>
          <a:p>
            <a:r>
              <a:rPr lang="en-IN" dirty="0">
                <a:latin typeface="Rockwell" panose="02060603020205020403" pitchFamily="18" charset="0"/>
              </a:rPr>
              <a:t>AI-powered chatbots to enhance customer support services. These chatbots provided instant responses to customer queries, resolved common issues, and directed complex inquiries to human agents, resulting in improved response times and overall customer satisfaction.</a:t>
            </a:r>
          </a:p>
          <a:p>
            <a:endParaRPr lang="en-IN" dirty="0">
              <a:latin typeface="Rockwell" panose="02060603020205020403" pitchFamily="18" charset="0"/>
            </a:endParaRPr>
          </a:p>
          <a:p>
            <a:endParaRPr lang="en-IN" dirty="0">
              <a:latin typeface="Rockwell" panose="02060603020205020403" pitchFamily="18" charset="0"/>
            </a:endParaRPr>
          </a:p>
        </p:txBody>
      </p:sp>
    </p:spTree>
    <p:extLst>
      <p:ext uri="{BB962C8B-B14F-4D97-AF65-F5344CB8AC3E}">
        <p14:creationId xmlns:p14="http://schemas.microsoft.com/office/powerpoint/2010/main" val="23756350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US" b="0" i="0" dirty="0">
                <a:effectLst/>
              </a:rPr>
              <a:t>Technology Stack</a:t>
            </a:r>
          </a:p>
        </p:txBody>
      </p:sp>
      <p:sp>
        <p:nvSpPr>
          <p:cNvPr id="4" name="TextBox 3">
            <a:extLst>
              <a:ext uri="{FF2B5EF4-FFF2-40B4-BE49-F238E27FC236}">
                <a16:creationId xmlns:a16="http://schemas.microsoft.com/office/drawing/2014/main" id="{3A1CC39D-6AC0-A9C1-9576-F1337F128811}"/>
              </a:ext>
            </a:extLst>
          </p:cNvPr>
          <p:cNvSpPr txBox="1"/>
          <p:nvPr/>
        </p:nvSpPr>
        <p:spPr>
          <a:xfrm>
            <a:off x="471055" y="1717964"/>
            <a:ext cx="10183091" cy="2308324"/>
          </a:xfrm>
          <a:prstGeom prst="rect">
            <a:avLst/>
          </a:prstGeom>
          <a:noFill/>
        </p:spPr>
        <p:txBody>
          <a:bodyPr wrap="square">
            <a:spAutoFit/>
          </a:bodyPr>
          <a:lstStyle/>
          <a:p>
            <a:r>
              <a:rPr lang="en-IN" dirty="0">
                <a:latin typeface="Rockwell" panose="02060603020205020403" pitchFamily="18" charset="0"/>
              </a:rPr>
              <a:t>At SoftClouds, we utilize a state-of-the-art technology stack comprising cutting-edge tools and frameworks, including but not limited to:</a:t>
            </a:r>
          </a:p>
          <a:p>
            <a:endParaRPr lang="en-IN" dirty="0">
              <a:latin typeface="Rockwell" panose="02060603020205020403" pitchFamily="18" charset="0"/>
            </a:endParaRPr>
          </a:p>
          <a:p>
            <a:pPr marL="285750" indent="-285750">
              <a:buFont typeface="Arial" panose="020B0604020202020204" pitchFamily="34" charset="0"/>
              <a:buChar char="•"/>
            </a:pPr>
            <a:r>
              <a:rPr lang="en-IN" dirty="0">
                <a:latin typeface="Rockwell" panose="02060603020205020403" pitchFamily="18" charset="0"/>
              </a:rPr>
              <a:t>Fine Tuning techniques</a:t>
            </a:r>
          </a:p>
          <a:p>
            <a:pPr marL="285750" indent="-285750">
              <a:buFont typeface="Arial" panose="020B0604020202020204" pitchFamily="34" charset="0"/>
              <a:buChar char="•"/>
            </a:pPr>
            <a:r>
              <a:rPr lang="en-IN" dirty="0">
                <a:latin typeface="Rockwell" panose="02060603020205020403" pitchFamily="18" charset="0"/>
              </a:rPr>
              <a:t>Model Deployment</a:t>
            </a:r>
          </a:p>
          <a:p>
            <a:pPr marL="285750" indent="-285750">
              <a:buFont typeface="Arial" panose="020B0604020202020204" pitchFamily="34" charset="0"/>
              <a:buChar char="•"/>
            </a:pPr>
            <a:r>
              <a:rPr lang="en-IN" dirty="0">
                <a:latin typeface="Rockwell" panose="02060603020205020403" pitchFamily="18" charset="0"/>
              </a:rPr>
              <a:t>TensorFlow</a:t>
            </a:r>
          </a:p>
          <a:p>
            <a:pPr marL="285750" indent="-285750">
              <a:buFont typeface="Arial" panose="020B0604020202020204" pitchFamily="34" charset="0"/>
              <a:buChar char="•"/>
            </a:pPr>
            <a:r>
              <a:rPr lang="en-IN" dirty="0">
                <a:latin typeface="Rockwell" panose="02060603020205020403" pitchFamily="18" charset="0"/>
              </a:rPr>
              <a:t>PyTorch</a:t>
            </a:r>
          </a:p>
          <a:p>
            <a:pPr marL="285750" indent="-285750">
              <a:buFont typeface="Arial" panose="020B0604020202020204" pitchFamily="34" charset="0"/>
              <a:buChar char="•"/>
            </a:pPr>
            <a:r>
              <a:rPr lang="en-IN" dirty="0">
                <a:latin typeface="Rockwell" panose="02060603020205020403" pitchFamily="18" charset="0"/>
              </a:rPr>
              <a:t>Custom Model Development</a:t>
            </a:r>
          </a:p>
        </p:txBody>
      </p:sp>
    </p:spTree>
    <p:extLst>
      <p:ext uri="{BB962C8B-B14F-4D97-AF65-F5344CB8AC3E}">
        <p14:creationId xmlns:p14="http://schemas.microsoft.com/office/powerpoint/2010/main" val="3188421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9ECBDD-D569-4705-B550-6DF70DBC4D04}"/>
              </a:ext>
            </a:extLst>
          </p:cNvPr>
          <p:cNvSpPr>
            <a:spLocks noGrp="1"/>
          </p:cNvSpPr>
          <p:nvPr>
            <p:ph type="title"/>
          </p:nvPr>
        </p:nvSpPr>
        <p:spPr>
          <a:xfrm>
            <a:off x="217170" y="412955"/>
            <a:ext cx="9064925" cy="912608"/>
          </a:xfrm>
        </p:spPr>
        <p:txBody>
          <a:bodyPr/>
          <a:lstStyle/>
          <a:p>
            <a:r>
              <a:rPr lang="en-US" b="0" i="0" dirty="0">
                <a:effectLst/>
              </a:rPr>
              <a:t>Future Roadmap</a:t>
            </a:r>
          </a:p>
        </p:txBody>
      </p:sp>
      <p:sp>
        <p:nvSpPr>
          <p:cNvPr id="4" name="TextBox 3">
            <a:extLst>
              <a:ext uri="{FF2B5EF4-FFF2-40B4-BE49-F238E27FC236}">
                <a16:creationId xmlns:a16="http://schemas.microsoft.com/office/drawing/2014/main" id="{3A1CC39D-6AC0-A9C1-9576-F1337F128811}"/>
              </a:ext>
            </a:extLst>
          </p:cNvPr>
          <p:cNvSpPr txBox="1"/>
          <p:nvPr/>
        </p:nvSpPr>
        <p:spPr>
          <a:xfrm>
            <a:off x="471055" y="1717964"/>
            <a:ext cx="10183091" cy="923330"/>
          </a:xfrm>
          <a:prstGeom prst="rect">
            <a:avLst/>
          </a:prstGeom>
          <a:noFill/>
        </p:spPr>
        <p:txBody>
          <a:bodyPr wrap="square">
            <a:spAutoFit/>
          </a:bodyPr>
          <a:lstStyle/>
          <a:p>
            <a:r>
              <a:rPr lang="en-US" dirty="0">
                <a:latin typeface="Rockwell" panose="02060603020205020403" pitchFamily="18" charset="0"/>
              </a:rPr>
              <a:t>Looking ahead, we are excited to continue pushing the boundaries of AI innovation. Our future roadmap includes the development of new AI-driven products and services aimed at addressing emerging market trends and evolving customer needs.</a:t>
            </a:r>
          </a:p>
        </p:txBody>
      </p:sp>
    </p:spTree>
    <p:extLst>
      <p:ext uri="{BB962C8B-B14F-4D97-AF65-F5344CB8AC3E}">
        <p14:creationId xmlns:p14="http://schemas.microsoft.com/office/powerpoint/2010/main" val="407065462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61D646177568C45B025FA499B906BF4" ma:contentTypeVersion="4" ma:contentTypeDescription="Create a new document." ma:contentTypeScope="" ma:versionID="274244a777ba33669dc91f1d0daaddb5">
  <xsd:schema xmlns:xsd="http://www.w3.org/2001/XMLSchema" xmlns:xs="http://www.w3.org/2001/XMLSchema" xmlns:p="http://schemas.microsoft.com/office/2006/metadata/properties" xmlns:ns2="3f0c2f51-e3cf-4ce9-9f6a-db02df951aa8" targetNamespace="http://schemas.microsoft.com/office/2006/metadata/properties" ma:root="true" ma:fieldsID="c3b5f3514b46d93be628915c675f4a1d" ns2:_="">
    <xsd:import namespace="3f0c2f51-e3cf-4ce9-9f6a-db02df951aa8"/>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0c2f51-e3cf-4ce9-9f6a-db02df951aa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817BC01-841D-48D8-AFD8-9A8317D26B94}">
  <ds:schemaRefs>
    <ds:schemaRef ds:uri="http://schemas.microsoft.com/office/2006/documentManagement/types"/>
    <ds:schemaRef ds:uri="http://purl.org/dc/terms/"/>
    <ds:schemaRef ds:uri="http://www.w3.org/XML/1998/namespace"/>
    <ds:schemaRef ds:uri="http://schemas.microsoft.com/office/2006/metadata/properties"/>
    <ds:schemaRef ds:uri="http://purl.org/dc/elements/1.1/"/>
    <ds:schemaRef ds:uri="http://schemas.microsoft.com/office/infopath/2007/PartnerControls"/>
    <ds:schemaRef ds:uri="http://purl.org/dc/dcmitype/"/>
    <ds:schemaRef ds:uri="http://schemas.openxmlformats.org/package/2006/metadata/core-properties"/>
  </ds:schemaRefs>
</ds:datastoreItem>
</file>

<file path=customXml/itemProps2.xml><?xml version="1.0" encoding="utf-8"?>
<ds:datastoreItem xmlns:ds="http://schemas.openxmlformats.org/officeDocument/2006/customXml" ds:itemID="{8B9401D7-39CC-4105-BE30-BECAD1DDCC90}">
  <ds:schemaRefs>
    <ds:schemaRef ds:uri="http://schemas.microsoft.com/sharepoint/v3/contenttype/forms"/>
  </ds:schemaRefs>
</ds:datastoreItem>
</file>

<file path=customXml/itemProps3.xml><?xml version="1.0" encoding="utf-8"?>
<ds:datastoreItem xmlns:ds="http://schemas.openxmlformats.org/officeDocument/2006/customXml" ds:itemID="{7498DBB1-12B0-4038-BA1A-2182F9877FF2}"/>
</file>

<file path=docProps/app.xml><?xml version="1.0" encoding="utf-8"?>
<Properties xmlns="http://schemas.openxmlformats.org/officeDocument/2006/extended-properties" xmlns:vt="http://schemas.openxmlformats.org/officeDocument/2006/docPropsVTypes">
  <TotalTime>63</TotalTime>
  <Words>527</Words>
  <Application>Microsoft Office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Helvetica</vt:lpstr>
      <vt:lpstr>Rockwell</vt:lpstr>
      <vt:lpstr>2_Office Theme</vt:lpstr>
      <vt:lpstr>AI Services</vt:lpstr>
      <vt:lpstr>Topics</vt:lpstr>
      <vt:lpstr>Introduction</vt:lpstr>
      <vt:lpstr>Company Overview</vt:lpstr>
      <vt:lpstr>The Importance of AI</vt:lpstr>
      <vt:lpstr>AI Services Offered</vt:lpstr>
      <vt:lpstr>Use cases</vt:lpstr>
      <vt:lpstr>Technology Stack</vt:lpstr>
      <vt:lpstr>Future Roadmap</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 Services</dc:title>
  <dc:creator>Uday Kumar Javangula</dc:creator>
  <cp:lastModifiedBy>Uday Kumar Javangula</cp:lastModifiedBy>
  <cp:revision>75</cp:revision>
  <dcterms:created xsi:type="dcterms:W3CDTF">2024-03-14T15:24:19Z</dcterms:created>
  <dcterms:modified xsi:type="dcterms:W3CDTF">2024-05-01T16:06:19Z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0x010100861D646177568C45B025FA499B906BF4</vt:lpwstr>
  </property>
</Properties>
</file>