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73" r:id="rId5"/>
    <p:sldId id="98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F5309-D2A6-4345-8FFD-9272E53252A1}" v="3" dt="2025-11-06T05:08:37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ykumar Javangula" userId="35618af5-a2be-415d-b2ff-733be4eab01a" providerId="ADAL" clId="{CBEF3BBE-88D8-4272-8BB1-DF83BD2DAC4C}"/>
    <pc:docChg chg="undo custSel modSld">
      <pc:chgData name="Udaykumar Javangula" userId="35618af5-a2be-415d-b2ff-733be4eab01a" providerId="ADAL" clId="{CBEF3BBE-88D8-4272-8BB1-DF83BD2DAC4C}" dt="2025-11-06T05:09:41.087" v="92" actId="20577"/>
      <pc:docMkLst>
        <pc:docMk/>
      </pc:docMkLst>
      <pc:sldChg chg="addSp modSp mod">
        <pc:chgData name="Udaykumar Javangula" userId="35618af5-a2be-415d-b2ff-733be4eab01a" providerId="ADAL" clId="{CBEF3BBE-88D8-4272-8BB1-DF83BD2DAC4C}" dt="2025-11-06T05:09:41.087" v="92" actId="20577"/>
        <pc:sldMkLst>
          <pc:docMk/>
          <pc:sldMk cId="3624899683" sldId="273"/>
        </pc:sldMkLst>
        <pc:spChg chg="add mod">
          <ac:chgData name="Udaykumar Javangula" userId="35618af5-a2be-415d-b2ff-733be4eab01a" providerId="ADAL" clId="{CBEF3BBE-88D8-4272-8BB1-DF83BD2DAC4C}" dt="2025-11-06T05:08:33.537" v="1" actId="767"/>
          <ac:spMkLst>
            <pc:docMk/>
            <pc:sldMk cId="3624899683" sldId="273"/>
            <ac:spMk id="3" creationId="{D88CB897-E2EF-F593-5218-488481A92B48}"/>
          </ac:spMkLst>
        </pc:spChg>
        <pc:spChg chg="add mod">
          <ac:chgData name="Udaykumar Javangula" userId="35618af5-a2be-415d-b2ff-733be4eab01a" providerId="ADAL" clId="{CBEF3BBE-88D8-4272-8BB1-DF83BD2DAC4C}" dt="2025-11-06T05:09:41.087" v="92" actId="20577"/>
          <ac:spMkLst>
            <pc:docMk/>
            <pc:sldMk cId="3624899683" sldId="273"/>
            <ac:spMk id="5" creationId="{C01D2299-9E31-D3F3-3D9C-ACC30CD4BC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9E67-0413-487B-A7FF-F045E3CC88EB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716F-31F5-4F54-819E-549C2140C4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65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C716F-31F5-4F54-819E-549C2140C42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8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276D9-7E2B-4715-766E-EBD6626C4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7680" b="7680"/>
          <a:stretch/>
        </p:blipFill>
        <p:spPr>
          <a:xfrm>
            <a:off x="-154683" y="0"/>
            <a:ext cx="12346683" cy="69450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ECA8F5-FB72-D4C8-4610-33BC6B6A28F7}"/>
              </a:ext>
            </a:extLst>
          </p:cNvPr>
          <p:cNvSpPr/>
          <p:nvPr userDrawn="1"/>
        </p:nvSpPr>
        <p:spPr>
          <a:xfrm>
            <a:off x="5538761" y="0"/>
            <a:ext cx="6653239" cy="6945008"/>
          </a:xfrm>
          <a:prstGeom prst="rect">
            <a:avLst/>
          </a:prstGeom>
          <a:solidFill>
            <a:srgbClr val="C7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7A594-3367-C2B5-4DAB-521FB83D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337" y="935038"/>
            <a:ext cx="5568283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AB031-1D15-CB3C-BE4D-BA7D8F0A2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121" y="4262438"/>
            <a:ext cx="422433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2FEC1A18-C88E-F957-8A40-47CA81C1D7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1" y="935038"/>
            <a:ext cx="1661120" cy="832741"/>
          </a:xfrm>
          <a:prstGeom prst="rect">
            <a:avLst/>
          </a:prstGeom>
          <a:noFill/>
          <a:effectLst/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9FB2D183-DFF7-541F-7598-1B804D728AD5}"/>
              </a:ext>
            </a:extLst>
          </p:cNvPr>
          <p:cNvSpPr/>
          <p:nvPr userDrawn="1"/>
        </p:nvSpPr>
        <p:spPr>
          <a:xfrm rot="7764422" flipH="1" flipV="1">
            <a:off x="141468" y="-333429"/>
            <a:ext cx="539146" cy="662721"/>
          </a:xfrm>
          <a:prstGeom prst="rtTriangle">
            <a:avLst/>
          </a:prstGeom>
          <a:solidFill>
            <a:srgbClr val="C7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DB46-DD7B-23A3-8B16-6AE548D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A26D2-1713-40DD-FACF-E38CC246B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5F590-FFE6-67B2-E2A9-FB9B3274C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7CBC5-F465-A8FF-BBF9-1A00E2775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E482E-A5EE-2C95-3BE7-008E922B9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00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0D5E46-400B-100C-48C9-9D4BE732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1" y="403354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16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0D5E46-400B-100C-48C9-9D4BE732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1" y="403354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65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C57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0D5E46-400B-100C-48C9-9D4BE732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1" y="403354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AA0FAE-8692-BB48-DC8C-73C1531DD440}"/>
              </a:ext>
            </a:extLst>
          </p:cNvPr>
          <p:cNvSpPr/>
          <p:nvPr userDrawn="1"/>
        </p:nvSpPr>
        <p:spPr>
          <a:xfrm>
            <a:off x="376990" y="1844842"/>
            <a:ext cx="11438021" cy="4058653"/>
          </a:xfrm>
          <a:prstGeom prst="rect">
            <a:avLst/>
          </a:prstGeom>
          <a:solidFill>
            <a:srgbClr val="E7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15561-626F-D795-9ADA-527861A8F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7788" y="2441613"/>
            <a:ext cx="9175750" cy="280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0D5E46-400B-100C-48C9-9D4BE7325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83" y="549833"/>
            <a:ext cx="4135459" cy="1325563"/>
          </a:xfrm>
        </p:spPr>
        <p:txBody>
          <a:bodyPr>
            <a:normAutofit/>
          </a:bodyPr>
          <a:lstStyle>
            <a:lvl1pPr>
              <a:defRPr sz="6600" spc="30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F827B7C-EF4D-E3F7-C226-18B747A4E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1953" y="2101095"/>
            <a:ext cx="5935579" cy="601662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A5E5A6-0F0E-7F67-88BA-8602FA69F217}"/>
              </a:ext>
            </a:extLst>
          </p:cNvPr>
          <p:cNvCxnSpPr>
            <a:cxnSpLocks/>
          </p:cNvCxnSpPr>
          <p:nvPr userDrawn="1"/>
        </p:nvCxnSpPr>
        <p:spPr>
          <a:xfrm>
            <a:off x="3791953" y="2702757"/>
            <a:ext cx="834189" cy="0"/>
          </a:xfrm>
          <a:prstGeom prst="line">
            <a:avLst/>
          </a:prstGeom>
          <a:ln w="41275">
            <a:solidFill>
              <a:srgbClr val="C5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F6447B25-2152-BFA9-175D-E242089C8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953" y="3031917"/>
            <a:ext cx="5935579" cy="601662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0D43A1-A7E6-75DD-7456-847B4D0F550A}"/>
              </a:ext>
            </a:extLst>
          </p:cNvPr>
          <p:cNvCxnSpPr>
            <a:cxnSpLocks/>
          </p:cNvCxnSpPr>
          <p:nvPr userDrawn="1"/>
        </p:nvCxnSpPr>
        <p:spPr>
          <a:xfrm>
            <a:off x="3791953" y="3633579"/>
            <a:ext cx="834189" cy="0"/>
          </a:xfrm>
          <a:prstGeom prst="line">
            <a:avLst/>
          </a:prstGeom>
          <a:ln w="41275">
            <a:solidFill>
              <a:srgbClr val="C5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BAE988A-617B-6C38-5FC4-57B8E619E3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1953" y="3962739"/>
            <a:ext cx="5935579" cy="601662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10531C7-37B0-AE89-0748-57150F489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953" y="4893561"/>
            <a:ext cx="5935579" cy="601662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BB1BE504-F9E2-37E0-5AF2-A5AB44CECC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91953" y="5824383"/>
            <a:ext cx="5935579" cy="601662"/>
          </a:xfrm>
          <a:ln w="19050">
            <a:noFill/>
          </a:ln>
        </p:spPr>
        <p:txBody>
          <a:bodyPr anchor="ctr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CB4647-6489-2490-FB00-C957F8EA4C10}"/>
              </a:ext>
            </a:extLst>
          </p:cNvPr>
          <p:cNvCxnSpPr>
            <a:cxnSpLocks/>
          </p:cNvCxnSpPr>
          <p:nvPr userDrawn="1"/>
        </p:nvCxnSpPr>
        <p:spPr>
          <a:xfrm>
            <a:off x="3791953" y="4564401"/>
            <a:ext cx="834189" cy="0"/>
          </a:xfrm>
          <a:prstGeom prst="line">
            <a:avLst/>
          </a:prstGeom>
          <a:ln w="41275">
            <a:solidFill>
              <a:srgbClr val="C5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42305F-CF8D-4FEA-D862-8336BA46BD9A}"/>
              </a:ext>
            </a:extLst>
          </p:cNvPr>
          <p:cNvCxnSpPr>
            <a:cxnSpLocks/>
          </p:cNvCxnSpPr>
          <p:nvPr userDrawn="1"/>
        </p:nvCxnSpPr>
        <p:spPr>
          <a:xfrm>
            <a:off x="3791953" y="5495223"/>
            <a:ext cx="834189" cy="0"/>
          </a:xfrm>
          <a:prstGeom prst="line">
            <a:avLst/>
          </a:prstGeom>
          <a:ln w="41275">
            <a:solidFill>
              <a:srgbClr val="C5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2AC88-6236-8E83-7175-64E1449116E9}"/>
              </a:ext>
            </a:extLst>
          </p:cNvPr>
          <p:cNvCxnSpPr>
            <a:cxnSpLocks/>
          </p:cNvCxnSpPr>
          <p:nvPr userDrawn="1"/>
        </p:nvCxnSpPr>
        <p:spPr>
          <a:xfrm>
            <a:off x="3791953" y="6426045"/>
            <a:ext cx="834189" cy="0"/>
          </a:xfrm>
          <a:prstGeom prst="line">
            <a:avLst/>
          </a:prstGeom>
          <a:ln w="41275">
            <a:solidFill>
              <a:srgbClr val="C578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2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F37A5B-B8E5-7BCE-BCEE-7F1687E9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20" y="185722"/>
            <a:ext cx="8100559" cy="8044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C92AB-D3A3-8CF8-0910-5956AB9DF804}"/>
              </a:ext>
            </a:extLst>
          </p:cNvPr>
          <p:cNvSpPr/>
          <p:nvPr userDrawn="1"/>
        </p:nvSpPr>
        <p:spPr>
          <a:xfrm>
            <a:off x="810126" y="990177"/>
            <a:ext cx="10571748" cy="5032594"/>
          </a:xfrm>
          <a:prstGeom prst="rect">
            <a:avLst/>
          </a:prstGeom>
          <a:solidFill>
            <a:srgbClr val="C7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65C838CE-BE38-7568-F071-4DE150DE013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99368" y="1237456"/>
            <a:ext cx="9593262" cy="43830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rgbClr val="885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1C13E5-D86B-F320-CBE2-BE8AA1009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32" b="53432"/>
          <a:stretch/>
        </p:blipFill>
        <p:spPr>
          <a:xfrm>
            <a:off x="1722120" y="701040"/>
            <a:ext cx="9076267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E2D7D-00EA-F692-7AAE-AFD069284C6B}"/>
              </a:ext>
            </a:extLst>
          </p:cNvPr>
          <p:cNvSpPr txBox="1"/>
          <p:nvPr userDrawn="1"/>
        </p:nvSpPr>
        <p:spPr>
          <a:xfrm>
            <a:off x="1722119" y="2736205"/>
            <a:ext cx="9076267" cy="1446550"/>
          </a:xfrm>
          <a:prstGeom prst="rect">
            <a:avLst/>
          </a:prstGeom>
          <a:solidFill>
            <a:srgbClr val="8854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spc="600">
                <a:solidFill>
                  <a:schemeClr val="bg1"/>
                </a:solidFill>
                <a:latin typeface="Cunia" pitchFamily="50" charset="0"/>
                <a:cs typeface="Cunia" pitchFamily="50" charset="0"/>
              </a:rPr>
              <a:t>Next STEPS ?</a:t>
            </a:r>
          </a:p>
        </p:txBody>
      </p:sp>
    </p:spTree>
    <p:extLst>
      <p:ext uri="{BB962C8B-B14F-4D97-AF65-F5344CB8AC3E}">
        <p14:creationId xmlns:p14="http://schemas.microsoft.com/office/powerpoint/2010/main" val="127217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rgbClr val="D58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A2422-C6B4-89C3-E515-A1637BE11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7086" y="481069"/>
            <a:ext cx="3923797" cy="5895861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66F857D0-23E0-8623-4E6C-8F44E42F9E73}"/>
              </a:ext>
            </a:extLst>
          </p:cNvPr>
          <p:cNvSpPr/>
          <p:nvPr userDrawn="1"/>
        </p:nvSpPr>
        <p:spPr>
          <a:xfrm rot="5400000">
            <a:off x="3601866" y="3153285"/>
            <a:ext cx="3154710" cy="2807791"/>
          </a:xfrm>
          <a:custGeom>
            <a:avLst/>
            <a:gdLst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007688 w 2454442"/>
              <a:gd name="connsiteY2" fmla="*/ 465215 h 2555866"/>
              <a:gd name="connsiteX3" fmla="*/ 609585 w 2454442"/>
              <a:gd name="connsiteY3" fmla="*/ 465215 h 2555866"/>
              <a:gd name="connsiteX4" fmla="*/ 609585 w 2454442"/>
              <a:gd name="connsiteY4" fmla="*/ 1921091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007688 w 2454442"/>
              <a:gd name="connsiteY2" fmla="*/ 465215 h 2555866"/>
              <a:gd name="connsiteX3" fmla="*/ 609585 w 2454442"/>
              <a:gd name="connsiteY3" fmla="*/ 465215 h 2555866"/>
              <a:gd name="connsiteX4" fmla="*/ 609585 w 2454442"/>
              <a:gd name="connsiteY4" fmla="*/ 2546733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440825 w 2454442"/>
              <a:gd name="connsiteY2" fmla="*/ 449173 h 2555866"/>
              <a:gd name="connsiteX3" fmla="*/ 609585 w 2454442"/>
              <a:gd name="connsiteY3" fmla="*/ 465215 h 2555866"/>
              <a:gd name="connsiteX4" fmla="*/ 609585 w 2454442"/>
              <a:gd name="connsiteY4" fmla="*/ 2546733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440825 w 2454442"/>
              <a:gd name="connsiteY2" fmla="*/ 449173 h 2555866"/>
              <a:gd name="connsiteX3" fmla="*/ 434851 w 2454442"/>
              <a:gd name="connsiteY3" fmla="*/ 422056 h 2555866"/>
              <a:gd name="connsiteX4" fmla="*/ 609585 w 2454442"/>
              <a:gd name="connsiteY4" fmla="*/ 2546733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440825 w 2454442"/>
              <a:gd name="connsiteY2" fmla="*/ 449173 h 2555866"/>
              <a:gd name="connsiteX3" fmla="*/ 434851 w 2454442"/>
              <a:gd name="connsiteY3" fmla="*/ 422056 h 2555866"/>
              <a:gd name="connsiteX4" fmla="*/ 472295 w 2454442"/>
              <a:gd name="connsiteY4" fmla="*/ 2532347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55866"/>
              <a:gd name="connsiteX1" fmla="*/ 2454442 w 2454442"/>
              <a:gd name="connsiteY1" fmla="*/ 0 h 2555866"/>
              <a:gd name="connsiteX2" fmla="*/ 2440825 w 2454442"/>
              <a:gd name="connsiteY2" fmla="*/ 449173 h 2555866"/>
              <a:gd name="connsiteX3" fmla="*/ 434851 w 2454442"/>
              <a:gd name="connsiteY3" fmla="*/ 422056 h 2555866"/>
              <a:gd name="connsiteX4" fmla="*/ 434853 w 2454442"/>
              <a:gd name="connsiteY4" fmla="*/ 2517961 h 2555866"/>
              <a:gd name="connsiteX5" fmla="*/ 0 w 2454442"/>
              <a:gd name="connsiteY5" fmla="*/ 2555866 h 2555866"/>
              <a:gd name="connsiteX6" fmla="*/ 0 w 2454442"/>
              <a:gd name="connsiteY6" fmla="*/ 0 h 2555866"/>
              <a:gd name="connsiteX0" fmla="*/ 0 w 2454442"/>
              <a:gd name="connsiteY0" fmla="*/ 0 h 2517961"/>
              <a:gd name="connsiteX1" fmla="*/ 2454442 w 2454442"/>
              <a:gd name="connsiteY1" fmla="*/ 0 h 2517961"/>
              <a:gd name="connsiteX2" fmla="*/ 2440825 w 2454442"/>
              <a:gd name="connsiteY2" fmla="*/ 449173 h 2517961"/>
              <a:gd name="connsiteX3" fmla="*/ 434851 w 2454442"/>
              <a:gd name="connsiteY3" fmla="*/ 422056 h 2517961"/>
              <a:gd name="connsiteX4" fmla="*/ 434853 w 2454442"/>
              <a:gd name="connsiteY4" fmla="*/ 2517961 h 2517961"/>
              <a:gd name="connsiteX5" fmla="*/ 3 w 2454442"/>
              <a:gd name="connsiteY5" fmla="*/ 2469549 h 2517961"/>
              <a:gd name="connsiteX6" fmla="*/ 0 w 2454442"/>
              <a:gd name="connsiteY6" fmla="*/ 0 h 2517961"/>
              <a:gd name="connsiteX0" fmla="*/ 0 w 2454442"/>
              <a:gd name="connsiteY0" fmla="*/ 0 h 2517961"/>
              <a:gd name="connsiteX1" fmla="*/ 2454442 w 2454442"/>
              <a:gd name="connsiteY1" fmla="*/ 0 h 2517961"/>
              <a:gd name="connsiteX2" fmla="*/ 2440825 w 2454442"/>
              <a:gd name="connsiteY2" fmla="*/ 449173 h 2517961"/>
              <a:gd name="connsiteX3" fmla="*/ 434851 w 2454442"/>
              <a:gd name="connsiteY3" fmla="*/ 422056 h 2517961"/>
              <a:gd name="connsiteX4" fmla="*/ 434853 w 2454442"/>
              <a:gd name="connsiteY4" fmla="*/ 2517961 h 2517961"/>
              <a:gd name="connsiteX5" fmla="*/ 12486 w 2454442"/>
              <a:gd name="connsiteY5" fmla="*/ 2512707 h 2517961"/>
              <a:gd name="connsiteX6" fmla="*/ 0 w 2454442"/>
              <a:gd name="connsiteY6" fmla="*/ 0 h 25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4442" h="2517961">
                <a:moveTo>
                  <a:pt x="0" y="0"/>
                </a:moveTo>
                <a:lnTo>
                  <a:pt x="2454442" y="0"/>
                </a:lnTo>
                <a:lnTo>
                  <a:pt x="2440825" y="449173"/>
                </a:lnTo>
                <a:lnTo>
                  <a:pt x="434851" y="422056"/>
                </a:lnTo>
                <a:cubicBezTo>
                  <a:pt x="434852" y="1120691"/>
                  <a:pt x="434852" y="1819326"/>
                  <a:pt x="434853" y="2517961"/>
                </a:cubicBezTo>
                <a:lnTo>
                  <a:pt x="12486" y="2512707"/>
                </a:lnTo>
                <a:lnTo>
                  <a:pt x="0" y="0"/>
                </a:lnTo>
                <a:close/>
              </a:path>
            </a:pathLst>
          </a:custGeom>
          <a:solidFill>
            <a:srgbClr val="C57869"/>
          </a:solidFill>
          <a:ln>
            <a:noFill/>
          </a:ln>
          <a:effectLst>
            <a:outerShdw blurRad="508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C5740-BF59-8BD1-EB54-6B6F79A5E0AE}"/>
              </a:ext>
            </a:extLst>
          </p:cNvPr>
          <p:cNvSpPr txBox="1"/>
          <p:nvPr userDrawn="1"/>
        </p:nvSpPr>
        <p:spPr>
          <a:xfrm>
            <a:off x="3877008" y="3428999"/>
            <a:ext cx="7138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spc="600">
                <a:solidFill>
                  <a:schemeClr val="bg1"/>
                </a:solidFill>
                <a:latin typeface="Cunia" pitchFamily="50" charset="0"/>
                <a:cs typeface="Cunia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865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A3BEF-526E-E981-A14A-ECEF597F1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t="11095" b="11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E2D7D-00EA-F692-7AAE-AFD069284C6B}"/>
              </a:ext>
            </a:extLst>
          </p:cNvPr>
          <p:cNvSpPr txBox="1"/>
          <p:nvPr userDrawn="1"/>
        </p:nvSpPr>
        <p:spPr>
          <a:xfrm>
            <a:off x="2654968" y="1101734"/>
            <a:ext cx="60318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pc="600">
                <a:latin typeface="Cunia" pitchFamily="50" charset="0"/>
                <a:cs typeface="Cunia" pitchFamily="50" charset="0"/>
              </a:rPr>
              <a:t>THANK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B8EBC-4A56-6F2E-FA58-8D7012D0303F}"/>
              </a:ext>
            </a:extLst>
          </p:cNvPr>
          <p:cNvSpPr txBox="1"/>
          <p:nvPr userDrawn="1"/>
        </p:nvSpPr>
        <p:spPr>
          <a:xfrm>
            <a:off x="8181473" y="2187543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B1483D"/>
                </a:solidFill>
                <a:latin typeface="Cunia" pitchFamily="50" charset="0"/>
                <a:cs typeface="Cunia" pitchFamily="50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752E3-9D4E-7751-FD4A-CFF1BB19DDF4}"/>
              </a:ext>
            </a:extLst>
          </p:cNvPr>
          <p:cNvSpPr txBox="1"/>
          <p:nvPr userDrawn="1"/>
        </p:nvSpPr>
        <p:spPr>
          <a:xfrm>
            <a:off x="8181473" y="3474162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B1483D"/>
                </a:solidFill>
                <a:latin typeface="Cunia" pitchFamily="50" charset="0"/>
                <a:cs typeface="Cunia" pitchFamily="50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76792-3CC8-9F1C-4259-740B738DD405}"/>
              </a:ext>
            </a:extLst>
          </p:cNvPr>
          <p:cNvSpPr txBox="1"/>
          <p:nvPr userDrawn="1"/>
        </p:nvSpPr>
        <p:spPr>
          <a:xfrm>
            <a:off x="8181473" y="4797220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B1483D"/>
                </a:solidFill>
                <a:latin typeface="Cunia" pitchFamily="50" charset="0"/>
                <a:cs typeface="Cunia" pitchFamily="50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1319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4E2D7D-00EA-F692-7AAE-AFD069284C6B}"/>
              </a:ext>
            </a:extLst>
          </p:cNvPr>
          <p:cNvSpPr txBox="1"/>
          <p:nvPr userDrawn="1"/>
        </p:nvSpPr>
        <p:spPr>
          <a:xfrm>
            <a:off x="2654968" y="1101734"/>
            <a:ext cx="60318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pc="600">
                <a:solidFill>
                  <a:schemeClr val="bg1">
                    <a:lumMod val="85000"/>
                  </a:schemeClr>
                </a:solidFill>
                <a:latin typeface="Cunia" pitchFamily="50" charset="0"/>
                <a:cs typeface="Cunia" pitchFamily="50" charset="0"/>
              </a:rPr>
              <a:t>THANK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B8EBC-4A56-6F2E-FA58-8D7012D0303F}"/>
              </a:ext>
            </a:extLst>
          </p:cNvPr>
          <p:cNvSpPr txBox="1"/>
          <p:nvPr userDrawn="1"/>
        </p:nvSpPr>
        <p:spPr>
          <a:xfrm>
            <a:off x="8181473" y="2187543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C57869"/>
                </a:solidFill>
                <a:latin typeface="Cunia" pitchFamily="50" charset="0"/>
                <a:cs typeface="Cunia" pitchFamily="50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752E3-9D4E-7751-FD4A-CFF1BB19DDF4}"/>
              </a:ext>
            </a:extLst>
          </p:cNvPr>
          <p:cNvSpPr txBox="1"/>
          <p:nvPr userDrawn="1"/>
        </p:nvSpPr>
        <p:spPr>
          <a:xfrm>
            <a:off x="8181473" y="3474162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C57869"/>
                </a:solidFill>
                <a:latin typeface="Cunia" pitchFamily="50" charset="0"/>
                <a:cs typeface="Cunia" pitchFamily="50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76792-3CC8-9F1C-4259-740B738DD405}"/>
              </a:ext>
            </a:extLst>
          </p:cNvPr>
          <p:cNvSpPr txBox="1"/>
          <p:nvPr userDrawn="1"/>
        </p:nvSpPr>
        <p:spPr>
          <a:xfrm>
            <a:off x="8181473" y="4797220"/>
            <a:ext cx="16042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sz="11500">
                <a:solidFill>
                  <a:srgbClr val="C57869"/>
                </a:solidFill>
                <a:latin typeface="Cunia" pitchFamily="50" charset="0"/>
                <a:cs typeface="Cunia" pitchFamily="50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017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7E9A-F363-6711-8D42-BA3B0E5C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70163-F980-F75C-B93A-A3FFD26A8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773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430C5-00A8-4B53-8189-3853A746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81AD-D3F7-4940-A2F5-A1CA7C75107A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081F-49A6-4928-8DB3-761197EE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030C0-F468-4202-9205-74E85823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94ED-7DEA-492B-A7B7-594DBAF2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1D40-BEDE-4BEF-FC9A-09C58F05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2B220-1560-CC3C-1B01-BA926755B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0261F-A137-D7D0-2166-69E816E47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155B8D-627D-8E5E-8E0D-340267CD78B5}"/>
              </a:ext>
            </a:extLst>
          </p:cNvPr>
          <p:cNvSpPr/>
          <p:nvPr userDrawn="1"/>
        </p:nvSpPr>
        <p:spPr>
          <a:xfrm>
            <a:off x="304800" y="1475874"/>
            <a:ext cx="10363200" cy="5017001"/>
          </a:xfrm>
          <a:prstGeom prst="rect">
            <a:avLst/>
          </a:prstGeom>
          <a:solidFill>
            <a:srgbClr val="E7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3A9CB-FAEF-DA2D-F2C3-5BE0CB85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FCD5-65CD-500D-F578-3A744DA4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84" y="1906545"/>
            <a:ext cx="9765632" cy="4155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79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C77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B330-8966-8605-3711-D2CF812D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324849"/>
            <a:ext cx="10515600" cy="7234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CC39677-FCFA-2ABC-E289-B20AF7C0C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49354" y="1805577"/>
            <a:ext cx="3108960" cy="3108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726F5C-CCAD-4B12-A4F9-2C198287231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060508" y="1778726"/>
            <a:ext cx="3108960" cy="3108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055EF1B-D2E1-ACD9-F6DA-AFD72EF5B74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1805577"/>
            <a:ext cx="3108960" cy="3108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17CD142-A747-4330-DB31-AF57EF27A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5061798"/>
            <a:ext cx="3108960" cy="601662"/>
          </a:xfrm>
          <a:solidFill>
            <a:srgbClr val="E7E7E5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1D0CA5B-F31B-F0A8-4EDC-77BBB0357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9354" y="5070157"/>
            <a:ext cx="3108960" cy="601662"/>
          </a:xfrm>
          <a:solidFill>
            <a:srgbClr val="E7E7E5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E2E1321-6FE3-8C5A-44DC-B34F393AD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0508" y="5070157"/>
            <a:ext cx="3108960" cy="601662"/>
          </a:xfrm>
          <a:solidFill>
            <a:srgbClr val="E7E7E5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29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18D-6D80-719C-F7B7-1ED19A38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E054-5E52-A82E-5276-80C2ACB6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0D761-FE05-4F99-353D-00253D274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88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DE7A36-0125-24CC-A2DD-FDE8118BB695}"/>
              </a:ext>
            </a:extLst>
          </p:cNvPr>
          <p:cNvSpPr/>
          <p:nvPr userDrawn="1"/>
        </p:nvSpPr>
        <p:spPr>
          <a:xfrm>
            <a:off x="8548912" y="0"/>
            <a:ext cx="3643088" cy="6858000"/>
          </a:xfrm>
          <a:prstGeom prst="rect">
            <a:avLst/>
          </a:prstGeom>
          <a:solidFill>
            <a:srgbClr val="CE8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EF67F7B-428B-DE4A-834B-8DDED9EDB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8548913" cy="3193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C5D68-3A42-9ACD-6702-04586C5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53" y="488721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FAD664-4275-B861-2415-2CADB618A0DE}"/>
              </a:ext>
            </a:extLst>
          </p:cNvPr>
          <p:cNvCxnSpPr>
            <a:cxnSpLocks/>
          </p:cNvCxnSpPr>
          <p:nvPr userDrawn="1"/>
        </p:nvCxnSpPr>
        <p:spPr>
          <a:xfrm>
            <a:off x="-1" y="6535412"/>
            <a:ext cx="12192000" cy="1676"/>
          </a:xfrm>
          <a:prstGeom prst="line">
            <a:avLst/>
          </a:prstGeom>
          <a:ln w="19050" cap="rnd">
            <a:solidFill>
              <a:srgbClr val="C77E6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F74818A-7472-68A8-8032-B888BDA28770}"/>
              </a:ext>
            </a:extLst>
          </p:cNvPr>
          <p:cNvGrpSpPr/>
          <p:nvPr userDrawn="1"/>
        </p:nvGrpSpPr>
        <p:grpSpPr>
          <a:xfrm>
            <a:off x="10785314" y="6311900"/>
            <a:ext cx="1009934" cy="450376"/>
            <a:chOff x="10785314" y="6311900"/>
            <a:chExt cx="1009934" cy="4503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BBD220-127A-2D7B-2A80-048823EB526A}"/>
                </a:ext>
              </a:extLst>
            </p:cNvPr>
            <p:cNvSpPr/>
            <p:nvPr userDrawn="1"/>
          </p:nvSpPr>
          <p:spPr>
            <a:xfrm>
              <a:off x="10785314" y="6311900"/>
              <a:ext cx="1009934" cy="450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06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, logo&#10;&#10;Description automatically generated">
              <a:extLst>
                <a:ext uri="{FF2B5EF4-FFF2-40B4-BE49-F238E27FC236}">
                  <a16:creationId xmlns:a16="http://schemas.microsoft.com/office/drawing/2014/main" id="{AB4ED3B6-A178-3BA3-EC90-78B305410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175" y="6391971"/>
              <a:ext cx="694211" cy="348017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290100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DE7A36-0125-24CC-A2DD-FDE8118BB695}"/>
              </a:ext>
            </a:extLst>
          </p:cNvPr>
          <p:cNvSpPr/>
          <p:nvPr userDrawn="1"/>
        </p:nvSpPr>
        <p:spPr>
          <a:xfrm>
            <a:off x="8548912" y="0"/>
            <a:ext cx="3643088" cy="6858000"/>
          </a:xfrm>
          <a:prstGeom prst="rect">
            <a:avLst/>
          </a:prstGeom>
          <a:solidFill>
            <a:srgbClr val="885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EF67F7B-428B-DE4A-834B-8DDED9EDB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895862" y="220745"/>
            <a:ext cx="2949188" cy="59683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C5D68-3A42-9ACD-6702-04586C5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007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74818A-7472-68A8-8032-B888BDA28770}"/>
              </a:ext>
            </a:extLst>
          </p:cNvPr>
          <p:cNvGrpSpPr/>
          <p:nvPr userDrawn="1"/>
        </p:nvGrpSpPr>
        <p:grpSpPr>
          <a:xfrm>
            <a:off x="10122486" y="6310224"/>
            <a:ext cx="1009934" cy="450376"/>
            <a:chOff x="10785314" y="6311900"/>
            <a:chExt cx="1009934" cy="4503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BBD220-127A-2D7B-2A80-048823EB526A}"/>
                </a:ext>
              </a:extLst>
            </p:cNvPr>
            <p:cNvSpPr/>
            <p:nvPr userDrawn="1"/>
          </p:nvSpPr>
          <p:spPr>
            <a:xfrm>
              <a:off x="10785314" y="6311900"/>
              <a:ext cx="1009934" cy="450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06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, logo&#10;&#10;Description automatically generated">
              <a:extLst>
                <a:ext uri="{FF2B5EF4-FFF2-40B4-BE49-F238E27FC236}">
                  <a16:creationId xmlns:a16="http://schemas.microsoft.com/office/drawing/2014/main" id="{AB4ED3B6-A178-3BA3-EC90-78B305410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175" y="6391971"/>
              <a:ext cx="694211" cy="348017"/>
            </a:xfrm>
            <a:prstGeom prst="rect">
              <a:avLst/>
            </a:prstGeom>
            <a:noFill/>
            <a:effectLst/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5EE264-7E58-BFBF-0AAD-80BBCBCE9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0" y="1982906"/>
            <a:ext cx="5903913" cy="364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DE7A36-0125-24CC-A2DD-FDE8118BB695}"/>
              </a:ext>
            </a:extLst>
          </p:cNvPr>
          <p:cNvSpPr/>
          <p:nvPr userDrawn="1"/>
        </p:nvSpPr>
        <p:spPr>
          <a:xfrm>
            <a:off x="-1" y="0"/>
            <a:ext cx="3643088" cy="6858000"/>
          </a:xfrm>
          <a:prstGeom prst="rect">
            <a:avLst/>
          </a:prstGeom>
          <a:solidFill>
            <a:srgbClr val="C7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C5D68-3A42-9ACD-6702-04586C5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634" y="205127"/>
            <a:ext cx="81005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74818A-7472-68A8-8032-B888BDA28770}"/>
              </a:ext>
            </a:extLst>
          </p:cNvPr>
          <p:cNvGrpSpPr/>
          <p:nvPr userDrawn="1"/>
        </p:nvGrpSpPr>
        <p:grpSpPr>
          <a:xfrm>
            <a:off x="10122486" y="6310224"/>
            <a:ext cx="1009934" cy="450376"/>
            <a:chOff x="10785314" y="6311900"/>
            <a:chExt cx="1009934" cy="4503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BBD220-127A-2D7B-2A80-048823EB526A}"/>
                </a:ext>
              </a:extLst>
            </p:cNvPr>
            <p:cNvSpPr/>
            <p:nvPr userDrawn="1"/>
          </p:nvSpPr>
          <p:spPr>
            <a:xfrm>
              <a:off x="10785314" y="6311900"/>
              <a:ext cx="1009934" cy="450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062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Text, logo&#10;&#10;Description automatically generated">
              <a:extLst>
                <a:ext uri="{FF2B5EF4-FFF2-40B4-BE49-F238E27FC236}">
                  <a16:creationId xmlns:a16="http://schemas.microsoft.com/office/drawing/2014/main" id="{AB4ED3B6-A178-3BA3-EC90-78B305410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175" y="6391971"/>
              <a:ext cx="694211" cy="348017"/>
            </a:xfrm>
            <a:prstGeom prst="rect">
              <a:avLst/>
            </a:prstGeom>
            <a:noFill/>
            <a:effectLst/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5EE264-7E58-BFBF-0AAD-80BBCBCE9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634" y="1970292"/>
            <a:ext cx="5903913" cy="364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2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3D3CA-2E75-91ED-6EC0-440A714B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02F0A-5D05-6D72-D1F4-F7A782A1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9F1288-C218-7A70-8909-C41DDE9BFACA}"/>
              </a:ext>
            </a:extLst>
          </p:cNvPr>
          <p:cNvCxnSpPr>
            <a:cxnSpLocks/>
          </p:cNvCxnSpPr>
          <p:nvPr userDrawn="1"/>
        </p:nvCxnSpPr>
        <p:spPr>
          <a:xfrm>
            <a:off x="0" y="6542425"/>
            <a:ext cx="12192000" cy="1676"/>
          </a:xfrm>
          <a:prstGeom prst="line">
            <a:avLst/>
          </a:prstGeom>
          <a:ln w="19050" cap="rnd">
            <a:solidFill>
              <a:srgbClr val="D58E7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6A573A2-C27D-D18C-E40D-9667E04D983A}"/>
              </a:ext>
            </a:extLst>
          </p:cNvPr>
          <p:cNvSpPr/>
          <p:nvPr userDrawn="1"/>
        </p:nvSpPr>
        <p:spPr>
          <a:xfrm>
            <a:off x="10785314" y="6311900"/>
            <a:ext cx="1009934" cy="450376"/>
          </a:xfrm>
          <a:prstGeom prst="rect">
            <a:avLst/>
          </a:prstGeom>
          <a:solidFill>
            <a:schemeClr val="bg1"/>
          </a:solidFill>
          <a:ln w="19050">
            <a:solidFill>
              <a:srgbClr val="C77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6CA4A08-06B5-9BEE-5367-85D3624598F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175" y="6391971"/>
            <a:ext cx="694211" cy="348017"/>
          </a:xfrm>
          <a:prstGeom prst="rect">
            <a:avLst/>
          </a:prstGeom>
          <a:noFill/>
          <a:effectLst/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761B8E3-1005-0AB9-0332-7782A961566F}"/>
              </a:ext>
            </a:extLst>
          </p:cNvPr>
          <p:cNvSpPr/>
          <p:nvPr userDrawn="1"/>
        </p:nvSpPr>
        <p:spPr>
          <a:xfrm rot="7764422" flipH="1" flipV="1">
            <a:off x="141468" y="-333429"/>
            <a:ext cx="539146" cy="662721"/>
          </a:xfrm>
          <a:prstGeom prst="rtTriangle">
            <a:avLst/>
          </a:prstGeom>
          <a:solidFill>
            <a:srgbClr val="C7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955977-DF39-A0C7-21D1-35F13291DCD7}"/>
              </a:ext>
            </a:extLst>
          </p:cNvPr>
          <p:cNvCxnSpPr>
            <a:cxnSpLocks/>
          </p:cNvCxnSpPr>
          <p:nvPr userDrawn="1"/>
        </p:nvCxnSpPr>
        <p:spPr>
          <a:xfrm>
            <a:off x="0" y="6541699"/>
            <a:ext cx="6400800" cy="0"/>
          </a:xfrm>
          <a:prstGeom prst="line">
            <a:avLst/>
          </a:prstGeom>
          <a:ln w="104775">
            <a:solidFill>
              <a:srgbClr val="D5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1BC6B3-A42E-9F0B-3E9E-90726D136729}"/>
              </a:ext>
            </a:extLst>
          </p:cNvPr>
          <p:cNvCxnSpPr>
            <a:cxnSpLocks/>
          </p:cNvCxnSpPr>
          <p:nvPr userDrawn="1"/>
        </p:nvCxnSpPr>
        <p:spPr>
          <a:xfrm>
            <a:off x="11795248" y="6565979"/>
            <a:ext cx="396752" cy="0"/>
          </a:xfrm>
          <a:prstGeom prst="line">
            <a:avLst/>
          </a:prstGeom>
          <a:ln w="104775">
            <a:solidFill>
              <a:srgbClr val="D58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5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A698-D413-F5FE-C746-05C2814D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337" y="2244436"/>
            <a:ext cx="5568283" cy="10782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Kapture</a:t>
            </a:r>
            <a:br>
              <a:rPr lang="en-US" dirty="0">
                <a:latin typeface="Rockwell" panose="02060603020205020403" pitchFamily="18" charset="0"/>
              </a:rPr>
            </a:br>
            <a:r>
              <a:rPr lang="en-US" sz="2200" i="1" dirty="0">
                <a:solidFill>
                  <a:srgbClr val="1864AC"/>
                </a:solidFill>
                <a:latin typeface="Rockwell" panose="02060603020205020403" pitchFamily="18" charset="0"/>
              </a:rPr>
              <a:t>An Enterprise AI Platform</a:t>
            </a:r>
            <a:endParaRPr lang="en-US" i="1" dirty="0">
              <a:solidFill>
                <a:srgbClr val="1864AC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3BD29F-95EE-69F7-EFBF-11DCBE284D76}"/>
              </a:ext>
            </a:extLst>
          </p:cNvPr>
          <p:cNvSpPr txBox="1">
            <a:spLocks/>
          </p:cNvSpPr>
          <p:nvPr/>
        </p:nvSpPr>
        <p:spPr>
          <a:xfrm>
            <a:off x="6896309" y="3338946"/>
            <a:ext cx="4224337" cy="49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www.kapturekm.com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1D2299-9E31-D3F3-3D9C-ACC30CD4BC24}"/>
              </a:ext>
            </a:extLst>
          </p:cNvPr>
          <p:cNvSpPr txBox="1">
            <a:spLocks/>
          </p:cNvSpPr>
          <p:nvPr/>
        </p:nvSpPr>
        <p:spPr>
          <a:xfrm>
            <a:off x="6224335" y="4852724"/>
            <a:ext cx="5568283" cy="10782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700">
                <a:latin typeface="Rockwell" panose="02060603020205020403" pitchFamily="18" charset="0"/>
              </a:rPr>
              <a:t>&lt;Name</a:t>
            </a:r>
            <a:r>
              <a:rPr lang="en-US" sz="3700" dirty="0">
                <a:latin typeface="Rockwell" panose="02060603020205020403" pitchFamily="18" charset="0"/>
              </a:rPr>
              <a:t>&gt;</a:t>
            </a:r>
          </a:p>
          <a:p>
            <a:r>
              <a:rPr lang="en-US" sz="2500" i="1" dirty="0">
                <a:solidFill>
                  <a:srgbClr val="1864AC"/>
                </a:solidFill>
                <a:latin typeface="Rockwell" panose="02060603020205020403" pitchFamily="18" charset="0"/>
              </a:rPr>
              <a:t>&lt;Role&gt;</a:t>
            </a:r>
          </a:p>
        </p:txBody>
      </p:sp>
    </p:spTree>
    <p:extLst>
      <p:ext uri="{BB962C8B-B14F-4D97-AF65-F5344CB8AC3E}">
        <p14:creationId xmlns:p14="http://schemas.microsoft.com/office/powerpoint/2010/main" val="36248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22E90-9A23-1182-E490-608D649404D8}"/>
              </a:ext>
            </a:extLst>
          </p:cNvPr>
          <p:cNvSpPr txBox="1"/>
          <p:nvPr/>
        </p:nvSpPr>
        <p:spPr>
          <a:xfrm>
            <a:off x="0" y="382869"/>
            <a:ext cx="11942064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700" b="1" dirty="0"/>
              <a:t>Infrastructure &amp; DevOps Team Achievements</a:t>
            </a:r>
          </a:p>
          <a:p>
            <a:pPr>
              <a:buNone/>
            </a:pPr>
            <a:endParaRPr lang="en-US" sz="17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Automated Build &amp; Deployment Scripts</a:t>
            </a:r>
            <a:r>
              <a:rPr lang="en-US" sz="1700" dirty="0"/>
              <a:t> – Replaced AWS </a:t>
            </a:r>
            <a:r>
              <a:rPr lang="en-US" sz="1700" dirty="0" err="1"/>
              <a:t>CodePipelines</a:t>
            </a:r>
            <a:r>
              <a:rPr lang="en-US" sz="1700" dirty="0"/>
              <a:t> with custom scripts for Dev &amp; QA environments, significantly reducing deployment time and pipeline costs.</a:t>
            </a:r>
          </a:p>
          <a:p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“Try Now” Self-Service Deployment</a:t>
            </a:r>
            <a:r>
              <a:rPr lang="en-US" sz="1700" dirty="0"/>
              <a:t> – Designed an end-to-end automated trial provisioning system using AWS Lambda, EC2, Load Balancer, DNS, and SES email integration; enables users to spin up a fully functional Capture instance within 15 minutes.</a:t>
            </a:r>
          </a:p>
          <a:p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Global CDN Environment Setup</a:t>
            </a:r>
            <a:r>
              <a:rPr lang="en-US" sz="1700" dirty="0"/>
              <a:t> – Deployed Kapture across </a:t>
            </a:r>
            <a:r>
              <a:rPr lang="en-US" sz="1700" b="1" dirty="0"/>
              <a:t>Frankfurt, Tokyo, and US data centers</a:t>
            </a:r>
            <a:r>
              <a:rPr lang="en-US" sz="1700" dirty="0"/>
              <a:t> with high-availability architecture.</a:t>
            </a:r>
          </a:p>
          <a:p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Cross-Region Synchronization</a:t>
            </a:r>
            <a:r>
              <a:rPr lang="en-US" sz="1700" dirty="0"/>
              <a:t> – Implemented real-time </a:t>
            </a:r>
            <a:r>
              <a:rPr lang="en-US" sz="1700" b="1" dirty="0" err="1"/>
              <a:t>rsync</a:t>
            </a:r>
            <a:r>
              <a:rPr lang="en-US" sz="1700" b="1" dirty="0"/>
              <a:t> file replication</a:t>
            </a:r>
            <a:r>
              <a:rPr lang="en-US" sz="1700" dirty="0"/>
              <a:t>, </a:t>
            </a:r>
            <a:r>
              <a:rPr lang="en-US" sz="1700" b="1" dirty="0"/>
              <a:t>MySQL Galera clustering</a:t>
            </a:r>
            <a:r>
              <a:rPr lang="en-US" sz="1700" dirty="0"/>
              <a:t>, and </a:t>
            </a:r>
            <a:r>
              <a:rPr lang="en-US" sz="1700" b="1" dirty="0"/>
              <a:t>OpenSearch multi-region clustering</a:t>
            </a:r>
            <a:r>
              <a:rPr lang="en-US" sz="1700" dirty="0"/>
              <a:t> ensuring data consistency and fault tolerance.</a:t>
            </a:r>
          </a:p>
          <a:p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OpenSearch Migration</a:t>
            </a:r>
            <a:r>
              <a:rPr lang="en-US" sz="1700" dirty="0"/>
              <a:t> – Successfully migrated OpenSearch clusters to new servers with zero downtime and full data integrity.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1700" b="1" dirty="0"/>
              <a:t>Python Virtual Environment Setup </a:t>
            </a:r>
            <a:r>
              <a:rPr lang="en-IN" sz="1700" dirty="0"/>
              <a:t>– Configured dedicated Python virtual environments for Chatbot and AI projects, enabling isolated dependency management, enhanced stability, and seamless parallel development across multiple AI modules.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1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/>
              <a:t>Cloud Cost Optimization &amp; Migration </a:t>
            </a:r>
            <a:r>
              <a:rPr lang="en-US" sz="1700" dirty="0"/>
              <a:t>– Initiated migration of all Kapture environments from AWS to Hetzner; successfully completed Dev environment migration, achieving an estimated 30–40% cost reduction while transitioning towards a fully cloud-independent infrastructure.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1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3039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0DB5B768CF3428A67E0D7DD345197" ma:contentTypeVersion="16" ma:contentTypeDescription="Create a new document." ma:contentTypeScope="" ma:versionID="febc40481cb674d0e9d128ace22a4b07">
  <xsd:schema xmlns:xsd="http://www.w3.org/2001/XMLSchema" xmlns:xs="http://www.w3.org/2001/XMLSchema" xmlns:p="http://schemas.microsoft.com/office/2006/metadata/properties" xmlns:ns2="48866c18-8ba0-4de0-af1a-36139be170dd" xmlns:ns3="768bc26f-e750-4a0a-b838-dd530c35dc06" targetNamespace="http://schemas.microsoft.com/office/2006/metadata/properties" ma:root="true" ma:fieldsID="3b43a9b15db5d6a180ff8f9c058c7707" ns2:_="" ns3:_="">
    <xsd:import namespace="48866c18-8ba0-4de0-af1a-36139be170dd"/>
    <xsd:import namespace="768bc26f-e750-4a0a-b838-dd530c35dc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66c18-8ba0-4de0-af1a-36139be17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1159e48-8955-4576-bc54-b2ab93806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bc26f-e750-4a0a-b838-dd530c35dc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6526a8-a13d-424f-9b06-2dd52d31649e}" ma:internalName="TaxCatchAll" ma:showField="CatchAllData" ma:web="768bc26f-e750-4a0a-b838-dd530c35dc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bc26f-e750-4a0a-b838-dd530c35dc06" xsi:nil="true"/>
    <lcf76f155ced4ddcb4097134ff3c332f xmlns="48866c18-8ba0-4de0-af1a-36139be170d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1A23FB-FED2-4E91-9894-92B98DA91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66c18-8ba0-4de0-af1a-36139be170dd"/>
    <ds:schemaRef ds:uri="768bc26f-e750-4a0a-b838-dd530c35dc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4295B5-3A6B-4794-ACA3-27539DFE8F7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866c18-8ba0-4de0-af1a-36139be170dd"/>
    <ds:schemaRef ds:uri="http://schemas.openxmlformats.org/package/2006/metadata/core-properties"/>
    <ds:schemaRef ds:uri="http://purl.org/dc/dcmitype/"/>
    <ds:schemaRef ds:uri="768bc26f-e750-4a0a-b838-dd530c35dc06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FDBC43-26C0-4CF3-8C3C-9A3C2295C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226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Cunia</vt:lpstr>
      <vt:lpstr>Rockwell</vt:lpstr>
      <vt:lpstr>1_Office Theme</vt:lpstr>
      <vt:lpstr>Kapture An Enterprise AI Platform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Udaykumar Javangula</dc:creator>
  <cp:lastModifiedBy>Divyansh Mishra</cp:lastModifiedBy>
  <cp:revision>2</cp:revision>
  <dcterms:created xsi:type="dcterms:W3CDTF">2025-11-06T05:06:38Z</dcterms:created>
  <dcterms:modified xsi:type="dcterms:W3CDTF">2025-11-10T06:21:42Z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0x01010071B0DB5B768CF3428A67E0D7DD345197</vt:lpwstr>
  </property>
  <property fmtid="{D5CDD505-2E9C-101B-9397-08002B2CF9AE}" pid="3" name="MediaServiceImageTags">
    <vt:lpwstr/>
  </property>
</Properties>
</file>